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heme/themeOverride1.xml" ContentType="application/vnd.openxmlformats-officedocument.themeOverr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
  </p:notesMasterIdLst>
  <p:sldIdLst>
    <p:sldId id="256" r:id="rId2"/>
    <p:sldId id="257" r:id="rId3"/>
    <p:sldId id="272" r:id="rId4"/>
    <p:sldId id="274" r:id="rId5"/>
    <p:sldId id="261" r:id="rId6"/>
    <p:sldId id="271" r:id="rId7"/>
    <p:sldId id="270" r:id="rId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56082"/>
    <a:srgbClr val="9AD2CB"/>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105" d="100"/>
          <a:sy n="105" d="100"/>
        </p:scale>
        <p:origin x="834" y="28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37B9CB1-F21F-469A-90BC-85B1FC363492}" type="datetimeFigureOut">
              <a:rPr lang="en-IN" smtClean="0"/>
              <a:t>02-09-2024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8A40D57-1D3F-47D4-B313-D859A5B0E6E2}" type="slidenum">
              <a:rPr lang="en-IN" smtClean="0"/>
              <a:t>‹#›</a:t>
            </a:fld>
            <a:endParaRPr lang="en-IN"/>
          </a:p>
        </p:txBody>
      </p:sp>
    </p:spTree>
    <p:extLst>
      <p:ext uri="{BB962C8B-B14F-4D97-AF65-F5344CB8AC3E}">
        <p14:creationId xmlns:p14="http://schemas.microsoft.com/office/powerpoint/2010/main" val="33829009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8A40D57-1D3F-47D4-B313-D859A5B0E6E2}" type="slidenum">
              <a:rPr lang="en-IN" smtClean="0"/>
              <a:t>2</a:t>
            </a:fld>
            <a:endParaRPr lang="en-IN"/>
          </a:p>
        </p:txBody>
      </p:sp>
    </p:spTree>
    <p:extLst>
      <p:ext uri="{BB962C8B-B14F-4D97-AF65-F5344CB8AC3E}">
        <p14:creationId xmlns:p14="http://schemas.microsoft.com/office/powerpoint/2010/main" val="28503665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3</a:t>
            </a:fld>
            <a:endParaRPr lang="en-US"/>
          </a:p>
        </p:txBody>
      </p:sp>
    </p:spTree>
    <p:extLst>
      <p:ext uri="{BB962C8B-B14F-4D97-AF65-F5344CB8AC3E}">
        <p14:creationId xmlns:p14="http://schemas.microsoft.com/office/powerpoint/2010/main" val="20019319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4</a:t>
            </a:fld>
            <a:endParaRPr lang="en-US"/>
          </a:p>
        </p:txBody>
      </p:sp>
    </p:spTree>
    <p:extLst>
      <p:ext uri="{BB962C8B-B14F-4D97-AF65-F5344CB8AC3E}">
        <p14:creationId xmlns:p14="http://schemas.microsoft.com/office/powerpoint/2010/main" val="4361475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6</a:t>
            </a:fld>
            <a:endParaRPr lang="en-US"/>
          </a:p>
        </p:txBody>
      </p:sp>
    </p:spTree>
    <p:extLst>
      <p:ext uri="{BB962C8B-B14F-4D97-AF65-F5344CB8AC3E}">
        <p14:creationId xmlns:p14="http://schemas.microsoft.com/office/powerpoint/2010/main" val="26767599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7</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9D055A-F1B6-2A12-9A3C-C430A6D0398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EBD6F236-1DDF-B01C-AB38-0E88A696D97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F7F2DB5B-C191-1B23-EAA8-BA2E3BA74FE3}"/>
              </a:ext>
            </a:extLst>
          </p:cNvPr>
          <p:cNvSpPr>
            <a:spLocks noGrp="1"/>
          </p:cNvSpPr>
          <p:nvPr>
            <p:ph type="dt" sz="half" idx="10"/>
          </p:nvPr>
        </p:nvSpPr>
        <p:spPr/>
        <p:txBody>
          <a:bodyPr/>
          <a:lstStyle/>
          <a:p>
            <a:fld id="{FCE5E23D-B000-4B31-9213-31FC1480A47A}" type="datetimeFigureOut">
              <a:rPr lang="en-IN" smtClean="0"/>
              <a:t>02-09-2024</a:t>
            </a:fld>
            <a:endParaRPr lang="en-IN"/>
          </a:p>
        </p:txBody>
      </p:sp>
      <p:sp>
        <p:nvSpPr>
          <p:cNvPr id="5" name="Footer Placeholder 4">
            <a:extLst>
              <a:ext uri="{FF2B5EF4-FFF2-40B4-BE49-F238E27FC236}">
                <a16:creationId xmlns:a16="http://schemas.microsoft.com/office/drawing/2014/main" id="{2783290B-7DFE-7366-687A-3B6683E25E2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B18A36B-49F1-457C-EA31-6AF7A009803D}"/>
              </a:ext>
            </a:extLst>
          </p:cNvPr>
          <p:cNvSpPr>
            <a:spLocks noGrp="1"/>
          </p:cNvSpPr>
          <p:nvPr>
            <p:ph type="sldNum" sz="quarter" idx="12"/>
          </p:nvPr>
        </p:nvSpPr>
        <p:spPr/>
        <p:txBody>
          <a:bodyPr/>
          <a:lstStyle/>
          <a:p>
            <a:fld id="{BD7F8C87-BE66-4EEA-9577-EBC82084F704}" type="slidenum">
              <a:rPr lang="en-IN" smtClean="0"/>
              <a:t>‹#›</a:t>
            </a:fld>
            <a:endParaRPr lang="en-IN"/>
          </a:p>
        </p:txBody>
      </p:sp>
    </p:spTree>
    <p:extLst>
      <p:ext uri="{BB962C8B-B14F-4D97-AF65-F5344CB8AC3E}">
        <p14:creationId xmlns:p14="http://schemas.microsoft.com/office/powerpoint/2010/main" val="31040253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1F2D6-947F-4874-21ED-3816A591D1EE}"/>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B82D7ED-843D-FD52-AD5A-42DAB00EC37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8C48BE8-98BC-F355-A4D1-B856E68C2950}"/>
              </a:ext>
            </a:extLst>
          </p:cNvPr>
          <p:cNvSpPr>
            <a:spLocks noGrp="1"/>
          </p:cNvSpPr>
          <p:nvPr>
            <p:ph type="dt" sz="half" idx="10"/>
          </p:nvPr>
        </p:nvSpPr>
        <p:spPr/>
        <p:txBody>
          <a:bodyPr/>
          <a:lstStyle/>
          <a:p>
            <a:fld id="{FCE5E23D-B000-4B31-9213-31FC1480A47A}" type="datetimeFigureOut">
              <a:rPr lang="en-IN" smtClean="0"/>
              <a:t>02-09-2024</a:t>
            </a:fld>
            <a:endParaRPr lang="en-IN"/>
          </a:p>
        </p:txBody>
      </p:sp>
      <p:sp>
        <p:nvSpPr>
          <p:cNvPr id="5" name="Footer Placeholder 4">
            <a:extLst>
              <a:ext uri="{FF2B5EF4-FFF2-40B4-BE49-F238E27FC236}">
                <a16:creationId xmlns:a16="http://schemas.microsoft.com/office/drawing/2014/main" id="{7D351B13-2720-4E61-9590-2A62A1F1603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1C60F69-D4B5-63A7-19F6-423606D13EE9}"/>
              </a:ext>
            </a:extLst>
          </p:cNvPr>
          <p:cNvSpPr>
            <a:spLocks noGrp="1"/>
          </p:cNvSpPr>
          <p:nvPr>
            <p:ph type="sldNum" sz="quarter" idx="12"/>
          </p:nvPr>
        </p:nvSpPr>
        <p:spPr/>
        <p:txBody>
          <a:bodyPr/>
          <a:lstStyle/>
          <a:p>
            <a:fld id="{BD7F8C87-BE66-4EEA-9577-EBC82084F704}" type="slidenum">
              <a:rPr lang="en-IN" smtClean="0"/>
              <a:t>‹#›</a:t>
            </a:fld>
            <a:endParaRPr lang="en-IN"/>
          </a:p>
        </p:txBody>
      </p:sp>
    </p:spTree>
    <p:extLst>
      <p:ext uri="{BB962C8B-B14F-4D97-AF65-F5344CB8AC3E}">
        <p14:creationId xmlns:p14="http://schemas.microsoft.com/office/powerpoint/2010/main" val="895187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D27A4EA-FFDB-BAAE-13D8-2F247C42C44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AE2BC512-10EB-10AD-FBCF-94DFA4463F5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CC0744C-159B-E7A7-80AC-10FCF81A9853}"/>
              </a:ext>
            </a:extLst>
          </p:cNvPr>
          <p:cNvSpPr>
            <a:spLocks noGrp="1"/>
          </p:cNvSpPr>
          <p:nvPr>
            <p:ph type="dt" sz="half" idx="10"/>
          </p:nvPr>
        </p:nvSpPr>
        <p:spPr/>
        <p:txBody>
          <a:bodyPr/>
          <a:lstStyle/>
          <a:p>
            <a:fld id="{FCE5E23D-B000-4B31-9213-31FC1480A47A}" type="datetimeFigureOut">
              <a:rPr lang="en-IN" smtClean="0"/>
              <a:t>02-09-2024</a:t>
            </a:fld>
            <a:endParaRPr lang="en-IN"/>
          </a:p>
        </p:txBody>
      </p:sp>
      <p:sp>
        <p:nvSpPr>
          <p:cNvPr id="5" name="Footer Placeholder 4">
            <a:extLst>
              <a:ext uri="{FF2B5EF4-FFF2-40B4-BE49-F238E27FC236}">
                <a16:creationId xmlns:a16="http://schemas.microsoft.com/office/drawing/2014/main" id="{CCC5E0D6-DCA0-A93E-E111-704ECB0BA05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E8F9612-BEFC-9240-96C6-77C3244CE41C}"/>
              </a:ext>
            </a:extLst>
          </p:cNvPr>
          <p:cNvSpPr>
            <a:spLocks noGrp="1"/>
          </p:cNvSpPr>
          <p:nvPr>
            <p:ph type="sldNum" sz="quarter" idx="12"/>
          </p:nvPr>
        </p:nvSpPr>
        <p:spPr/>
        <p:txBody>
          <a:bodyPr/>
          <a:lstStyle/>
          <a:p>
            <a:fld id="{BD7F8C87-BE66-4EEA-9577-EBC82084F704}" type="slidenum">
              <a:rPr lang="en-IN" smtClean="0"/>
              <a:t>‹#›</a:t>
            </a:fld>
            <a:endParaRPr lang="en-IN"/>
          </a:p>
        </p:txBody>
      </p:sp>
    </p:spTree>
    <p:extLst>
      <p:ext uri="{BB962C8B-B14F-4D97-AF65-F5344CB8AC3E}">
        <p14:creationId xmlns:p14="http://schemas.microsoft.com/office/powerpoint/2010/main" val="9264305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026BB4-E9FE-06E9-3FE5-1FDD3D53B630}"/>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CBFBDADC-CE15-2FC8-3B9F-6234FC4DFA2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E1BCB4D-ABCC-CD32-61DC-954614649781}"/>
              </a:ext>
            </a:extLst>
          </p:cNvPr>
          <p:cNvSpPr>
            <a:spLocks noGrp="1"/>
          </p:cNvSpPr>
          <p:nvPr>
            <p:ph type="dt" sz="half" idx="10"/>
          </p:nvPr>
        </p:nvSpPr>
        <p:spPr/>
        <p:txBody>
          <a:bodyPr/>
          <a:lstStyle/>
          <a:p>
            <a:fld id="{FCE5E23D-B000-4B31-9213-31FC1480A47A}" type="datetimeFigureOut">
              <a:rPr lang="en-IN" smtClean="0"/>
              <a:t>02-09-2024</a:t>
            </a:fld>
            <a:endParaRPr lang="en-IN"/>
          </a:p>
        </p:txBody>
      </p:sp>
      <p:sp>
        <p:nvSpPr>
          <p:cNvPr id="5" name="Footer Placeholder 4">
            <a:extLst>
              <a:ext uri="{FF2B5EF4-FFF2-40B4-BE49-F238E27FC236}">
                <a16:creationId xmlns:a16="http://schemas.microsoft.com/office/drawing/2014/main" id="{B511B902-2B8A-3D64-3F77-E925BB7FE68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A2F7E96-F9E8-5980-440E-ADF301E9D4FC}"/>
              </a:ext>
            </a:extLst>
          </p:cNvPr>
          <p:cNvSpPr>
            <a:spLocks noGrp="1"/>
          </p:cNvSpPr>
          <p:nvPr>
            <p:ph type="sldNum" sz="quarter" idx="12"/>
          </p:nvPr>
        </p:nvSpPr>
        <p:spPr/>
        <p:txBody>
          <a:bodyPr/>
          <a:lstStyle/>
          <a:p>
            <a:fld id="{BD7F8C87-BE66-4EEA-9577-EBC82084F704}" type="slidenum">
              <a:rPr lang="en-IN" smtClean="0"/>
              <a:t>‹#›</a:t>
            </a:fld>
            <a:endParaRPr lang="en-IN"/>
          </a:p>
        </p:txBody>
      </p:sp>
    </p:spTree>
    <p:extLst>
      <p:ext uri="{BB962C8B-B14F-4D97-AF65-F5344CB8AC3E}">
        <p14:creationId xmlns:p14="http://schemas.microsoft.com/office/powerpoint/2010/main" val="18985307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3F0044-DF4F-0448-D85A-7AAE24F44ED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5EC85BC9-857B-0A7F-4425-B9D52B0C797E}"/>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6DFABD7-AD54-398C-44EC-BA9B892FB554}"/>
              </a:ext>
            </a:extLst>
          </p:cNvPr>
          <p:cNvSpPr>
            <a:spLocks noGrp="1"/>
          </p:cNvSpPr>
          <p:nvPr>
            <p:ph type="dt" sz="half" idx="10"/>
          </p:nvPr>
        </p:nvSpPr>
        <p:spPr/>
        <p:txBody>
          <a:bodyPr/>
          <a:lstStyle/>
          <a:p>
            <a:fld id="{FCE5E23D-B000-4B31-9213-31FC1480A47A}" type="datetimeFigureOut">
              <a:rPr lang="en-IN" smtClean="0"/>
              <a:t>02-09-2024</a:t>
            </a:fld>
            <a:endParaRPr lang="en-IN"/>
          </a:p>
        </p:txBody>
      </p:sp>
      <p:sp>
        <p:nvSpPr>
          <p:cNvPr id="5" name="Footer Placeholder 4">
            <a:extLst>
              <a:ext uri="{FF2B5EF4-FFF2-40B4-BE49-F238E27FC236}">
                <a16:creationId xmlns:a16="http://schemas.microsoft.com/office/drawing/2014/main" id="{9CB167AA-3008-66CD-8F46-2B8C09EF8A9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39CC63E-49AC-2F44-113D-7FE9F1885148}"/>
              </a:ext>
            </a:extLst>
          </p:cNvPr>
          <p:cNvSpPr>
            <a:spLocks noGrp="1"/>
          </p:cNvSpPr>
          <p:nvPr>
            <p:ph type="sldNum" sz="quarter" idx="12"/>
          </p:nvPr>
        </p:nvSpPr>
        <p:spPr/>
        <p:txBody>
          <a:bodyPr/>
          <a:lstStyle/>
          <a:p>
            <a:fld id="{BD7F8C87-BE66-4EEA-9577-EBC82084F704}" type="slidenum">
              <a:rPr lang="en-IN" smtClean="0"/>
              <a:t>‹#›</a:t>
            </a:fld>
            <a:endParaRPr lang="en-IN"/>
          </a:p>
        </p:txBody>
      </p:sp>
    </p:spTree>
    <p:extLst>
      <p:ext uri="{BB962C8B-B14F-4D97-AF65-F5344CB8AC3E}">
        <p14:creationId xmlns:p14="http://schemas.microsoft.com/office/powerpoint/2010/main" val="6964846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6A4AE2-CEA4-043C-86BE-A97E6A200355}"/>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78C6C2E9-DB3A-4633-D158-0C3C9C40B04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396E4927-2ADB-0819-7329-CF21DD85B7D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E8DF0783-8386-2790-DE82-BDBB6DA4839F}"/>
              </a:ext>
            </a:extLst>
          </p:cNvPr>
          <p:cNvSpPr>
            <a:spLocks noGrp="1"/>
          </p:cNvSpPr>
          <p:nvPr>
            <p:ph type="dt" sz="half" idx="10"/>
          </p:nvPr>
        </p:nvSpPr>
        <p:spPr/>
        <p:txBody>
          <a:bodyPr/>
          <a:lstStyle/>
          <a:p>
            <a:fld id="{FCE5E23D-B000-4B31-9213-31FC1480A47A}" type="datetimeFigureOut">
              <a:rPr lang="en-IN" smtClean="0"/>
              <a:t>02-09-2024</a:t>
            </a:fld>
            <a:endParaRPr lang="en-IN"/>
          </a:p>
        </p:txBody>
      </p:sp>
      <p:sp>
        <p:nvSpPr>
          <p:cNvPr id="6" name="Footer Placeholder 5">
            <a:extLst>
              <a:ext uri="{FF2B5EF4-FFF2-40B4-BE49-F238E27FC236}">
                <a16:creationId xmlns:a16="http://schemas.microsoft.com/office/drawing/2014/main" id="{F1820128-CE3E-49F4-95DA-C3CB81389F9B}"/>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E5F8DB5-9D91-D3FA-CA49-DA6CE7F0FE25}"/>
              </a:ext>
            </a:extLst>
          </p:cNvPr>
          <p:cNvSpPr>
            <a:spLocks noGrp="1"/>
          </p:cNvSpPr>
          <p:nvPr>
            <p:ph type="sldNum" sz="quarter" idx="12"/>
          </p:nvPr>
        </p:nvSpPr>
        <p:spPr/>
        <p:txBody>
          <a:bodyPr/>
          <a:lstStyle/>
          <a:p>
            <a:fld id="{BD7F8C87-BE66-4EEA-9577-EBC82084F704}" type="slidenum">
              <a:rPr lang="en-IN" smtClean="0"/>
              <a:t>‹#›</a:t>
            </a:fld>
            <a:endParaRPr lang="en-IN"/>
          </a:p>
        </p:txBody>
      </p:sp>
    </p:spTree>
    <p:extLst>
      <p:ext uri="{BB962C8B-B14F-4D97-AF65-F5344CB8AC3E}">
        <p14:creationId xmlns:p14="http://schemas.microsoft.com/office/powerpoint/2010/main" val="27820374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10DD71-E403-B6CA-4CE6-2FA2CA1E4BD1}"/>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ADD38B7F-D953-EE20-1748-5C4358C8D97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93146E3-C4BE-C4FD-CFA3-B908DC48678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9E39A22C-D3FD-AFF3-7270-896E6FADF7F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7029791-137C-1CC9-2990-2103E4A42C0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1A2AE707-1D32-CE77-FE0E-107D02FB6E53}"/>
              </a:ext>
            </a:extLst>
          </p:cNvPr>
          <p:cNvSpPr>
            <a:spLocks noGrp="1"/>
          </p:cNvSpPr>
          <p:nvPr>
            <p:ph type="dt" sz="half" idx="10"/>
          </p:nvPr>
        </p:nvSpPr>
        <p:spPr/>
        <p:txBody>
          <a:bodyPr/>
          <a:lstStyle/>
          <a:p>
            <a:fld id="{FCE5E23D-B000-4B31-9213-31FC1480A47A}" type="datetimeFigureOut">
              <a:rPr lang="en-IN" smtClean="0"/>
              <a:t>02-09-2024</a:t>
            </a:fld>
            <a:endParaRPr lang="en-IN"/>
          </a:p>
        </p:txBody>
      </p:sp>
      <p:sp>
        <p:nvSpPr>
          <p:cNvPr id="8" name="Footer Placeholder 7">
            <a:extLst>
              <a:ext uri="{FF2B5EF4-FFF2-40B4-BE49-F238E27FC236}">
                <a16:creationId xmlns:a16="http://schemas.microsoft.com/office/drawing/2014/main" id="{44E33123-530F-F48F-89A5-FA7BB9D78003}"/>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14FCAFA4-F674-F850-31DB-C6F1014C298E}"/>
              </a:ext>
            </a:extLst>
          </p:cNvPr>
          <p:cNvSpPr>
            <a:spLocks noGrp="1"/>
          </p:cNvSpPr>
          <p:nvPr>
            <p:ph type="sldNum" sz="quarter" idx="12"/>
          </p:nvPr>
        </p:nvSpPr>
        <p:spPr/>
        <p:txBody>
          <a:bodyPr/>
          <a:lstStyle/>
          <a:p>
            <a:fld id="{BD7F8C87-BE66-4EEA-9577-EBC82084F704}" type="slidenum">
              <a:rPr lang="en-IN" smtClean="0"/>
              <a:t>‹#›</a:t>
            </a:fld>
            <a:endParaRPr lang="en-IN"/>
          </a:p>
        </p:txBody>
      </p:sp>
    </p:spTree>
    <p:extLst>
      <p:ext uri="{BB962C8B-B14F-4D97-AF65-F5344CB8AC3E}">
        <p14:creationId xmlns:p14="http://schemas.microsoft.com/office/powerpoint/2010/main" val="2008345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29A43E-95CB-735B-EAF5-6DADFF8A0210}"/>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D6DBE0D4-5C11-9124-70D8-2967E23F14F2}"/>
              </a:ext>
            </a:extLst>
          </p:cNvPr>
          <p:cNvSpPr>
            <a:spLocks noGrp="1"/>
          </p:cNvSpPr>
          <p:nvPr>
            <p:ph type="dt" sz="half" idx="10"/>
          </p:nvPr>
        </p:nvSpPr>
        <p:spPr/>
        <p:txBody>
          <a:bodyPr/>
          <a:lstStyle/>
          <a:p>
            <a:fld id="{FCE5E23D-B000-4B31-9213-31FC1480A47A}" type="datetimeFigureOut">
              <a:rPr lang="en-IN" smtClean="0"/>
              <a:t>02-09-2024</a:t>
            </a:fld>
            <a:endParaRPr lang="en-IN"/>
          </a:p>
        </p:txBody>
      </p:sp>
      <p:sp>
        <p:nvSpPr>
          <p:cNvPr id="4" name="Footer Placeholder 3">
            <a:extLst>
              <a:ext uri="{FF2B5EF4-FFF2-40B4-BE49-F238E27FC236}">
                <a16:creationId xmlns:a16="http://schemas.microsoft.com/office/drawing/2014/main" id="{EAA22479-6896-B827-0862-153BAE8D884F}"/>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3F67F593-18C4-275C-1A8A-A567ADA76C2F}"/>
              </a:ext>
            </a:extLst>
          </p:cNvPr>
          <p:cNvSpPr>
            <a:spLocks noGrp="1"/>
          </p:cNvSpPr>
          <p:nvPr>
            <p:ph type="sldNum" sz="quarter" idx="12"/>
          </p:nvPr>
        </p:nvSpPr>
        <p:spPr/>
        <p:txBody>
          <a:bodyPr/>
          <a:lstStyle/>
          <a:p>
            <a:fld id="{BD7F8C87-BE66-4EEA-9577-EBC82084F704}" type="slidenum">
              <a:rPr lang="en-IN" smtClean="0"/>
              <a:t>‹#›</a:t>
            </a:fld>
            <a:endParaRPr lang="en-IN"/>
          </a:p>
        </p:txBody>
      </p:sp>
    </p:spTree>
    <p:extLst>
      <p:ext uri="{BB962C8B-B14F-4D97-AF65-F5344CB8AC3E}">
        <p14:creationId xmlns:p14="http://schemas.microsoft.com/office/powerpoint/2010/main" val="11218293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40A39CE-F1C7-3983-6723-2F7F745969A6}"/>
              </a:ext>
            </a:extLst>
          </p:cNvPr>
          <p:cNvSpPr>
            <a:spLocks noGrp="1"/>
          </p:cNvSpPr>
          <p:nvPr>
            <p:ph type="dt" sz="half" idx="10"/>
          </p:nvPr>
        </p:nvSpPr>
        <p:spPr/>
        <p:txBody>
          <a:bodyPr/>
          <a:lstStyle/>
          <a:p>
            <a:fld id="{FCE5E23D-B000-4B31-9213-31FC1480A47A}" type="datetimeFigureOut">
              <a:rPr lang="en-IN" smtClean="0"/>
              <a:t>02-09-2024</a:t>
            </a:fld>
            <a:endParaRPr lang="en-IN"/>
          </a:p>
        </p:txBody>
      </p:sp>
      <p:sp>
        <p:nvSpPr>
          <p:cNvPr id="3" name="Footer Placeholder 2">
            <a:extLst>
              <a:ext uri="{FF2B5EF4-FFF2-40B4-BE49-F238E27FC236}">
                <a16:creationId xmlns:a16="http://schemas.microsoft.com/office/drawing/2014/main" id="{CF39B12E-6891-3851-8020-C7F9480BA58C}"/>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A11FCD6F-126F-5F3C-6D9F-11CC048D0938}"/>
              </a:ext>
            </a:extLst>
          </p:cNvPr>
          <p:cNvSpPr>
            <a:spLocks noGrp="1"/>
          </p:cNvSpPr>
          <p:nvPr>
            <p:ph type="sldNum" sz="quarter" idx="12"/>
          </p:nvPr>
        </p:nvSpPr>
        <p:spPr/>
        <p:txBody>
          <a:bodyPr/>
          <a:lstStyle/>
          <a:p>
            <a:fld id="{BD7F8C87-BE66-4EEA-9577-EBC82084F704}" type="slidenum">
              <a:rPr lang="en-IN" smtClean="0"/>
              <a:t>‹#›</a:t>
            </a:fld>
            <a:endParaRPr lang="en-IN"/>
          </a:p>
        </p:txBody>
      </p:sp>
    </p:spTree>
    <p:extLst>
      <p:ext uri="{BB962C8B-B14F-4D97-AF65-F5344CB8AC3E}">
        <p14:creationId xmlns:p14="http://schemas.microsoft.com/office/powerpoint/2010/main" val="22853223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CB2A65-68DB-E600-C832-0F1A76FAB2E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9EA7742D-16BA-BFF2-BFD8-F7DDCEE8891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30E30978-BEEC-4E3D-BFCF-1620562877B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035CCA5-5936-B5EB-F986-CD3F37EFB764}"/>
              </a:ext>
            </a:extLst>
          </p:cNvPr>
          <p:cNvSpPr>
            <a:spLocks noGrp="1"/>
          </p:cNvSpPr>
          <p:nvPr>
            <p:ph type="dt" sz="half" idx="10"/>
          </p:nvPr>
        </p:nvSpPr>
        <p:spPr/>
        <p:txBody>
          <a:bodyPr/>
          <a:lstStyle/>
          <a:p>
            <a:fld id="{FCE5E23D-B000-4B31-9213-31FC1480A47A}" type="datetimeFigureOut">
              <a:rPr lang="en-IN" smtClean="0"/>
              <a:t>02-09-2024</a:t>
            </a:fld>
            <a:endParaRPr lang="en-IN"/>
          </a:p>
        </p:txBody>
      </p:sp>
      <p:sp>
        <p:nvSpPr>
          <p:cNvPr id="6" name="Footer Placeholder 5">
            <a:extLst>
              <a:ext uri="{FF2B5EF4-FFF2-40B4-BE49-F238E27FC236}">
                <a16:creationId xmlns:a16="http://schemas.microsoft.com/office/drawing/2014/main" id="{6191D6B4-5695-FB92-5716-32CFFD41769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D4C39C3-E481-FBE5-8171-0CCCFE0ADCA0}"/>
              </a:ext>
            </a:extLst>
          </p:cNvPr>
          <p:cNvSpPr>
            <a:spLocks noGrp="1"/>
          </p:cNvSpPr>
          <p:nvPr>
            <p:ph type="sldNum" sz="quarter" idx="12"/>
          </p:nvPr>
        </p:nvSpPr>
        <p:spPr/>
        <p:txBody>
          <a:bodyPr/>
          <a:lstStyle/>
          <a:p>
            <a:fld id="{BD7F8C87-BE66-4EEA-9577-EBC82084F704}" type="slidenum">
              <a:rPr lang="en-IN" smtClean="0"/>
              <a:t>‹#›</a:t>
            </a:fld>
            <a:endParaRPr lang="en-IN"/>
          </a:p>
        </p:txBody>
      </p:sp>
    </p:spTree>
    <p:extLst>
      <p:ext uri="{BB962C8B-B14F-4D97-AF65-F5344CB8AC3E}">
        <p14:creationId xmlns:p14="http://schemas.microsoft.com/office/powerpoint/2010/main" val="14457752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32AD75-28C3-0B42-51E5-9BD5D98AC3D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AEDEF631-777B-3F2D-C2FB-8E2BA0CFDFA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BAE95162-A5FB-4DD8-1C1F-D43CB9927C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5E82FDC-C99A-F34F-0A57-E4DBFF92D1C0}"/>
              </a:ext>
            </a:extLst>
          </p:cNvPr>
          <p:cNvSpPr>
            <a:spLocks noGrp="1"/>
          </p:cNvSpPr>
          <p:nvPr>
            <p:ph type="dt" sz="half" idx="10"/>
          </p:nvPr>
        </p:nvSpPr>
        <p:spPr/>
        <p:txBody>
          <a:bodyPr/>
          <a:lstStyle/>
          <a:p>
            <a:fld id="{FCE5E23D-B000-4B31-9213-31FC1480A47A}" type="datetimeFigureOut">
              <a:rPr lang="en-IN" smtClean="0"/>
              <a:t>02-09-2024</a:t>
            </a:fld>
            <a:endParaRPr lang="en-IN"/>
          </a:p>
        </p:txBody>
      </p:sp>
      <p:sp>
        <p:nvSpPr>
          <p:cNvPr id="6" name="Footer Placeholder 5">
            <a:extLst>
              <a:ext uri="{FF2B5EF4-FFF2-40B4-BE49-F238E27FC236}">
                <a16:creationId xmlns:a16="http://schemas.microsoft.com/office/drawing/2014/main" id="{EB4FB8FD-B996-4462-BDB2-FA20C0E00F7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C32763AA-4246-9E5C-B7CE-B447E55C329E}"/>
              </a:ext>
            </a:extLst>
          </p:cNvPr>
          <p:cNvSpPr>
            <a:spLocks noGrp="1"/>
          </p:cNvSpPr>
          <p:nvPr>
            <p:ph type="sldNum" sz="quarter" idx="12"/>
          </p:nvPr>
        </p:nvSpPr>
        <p:spPr/>
        <p:txBody>
          <a:bodyPr/>
          <a:lstStyle/>
          <a:p>
            <a:fld id="{BD7F8C87-BE66-4EEA-9577-EBC82084F704}" type="slidenum">
              <a:rPr lang="en-IN" smtClean="0"/>
              <a:t>‹#›</a:t>
            </a:fld>
            <a:endParaRPr lang="en-IN"/>
          </a:p>
        </p:txBody>
      </p:sp>
    </p:spTree>
    <p:extLst>
      <p:ext uri="{BB962C8B-B14F-4D97-AF65-F5344CB8AC3E}">
        <p14:creationId xmlns:p14="http://schemas.microsoft.com/office/powerpoint/2010/main" val="3813920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89D0E14-71C1-9193-C37F-785CEA6F9B8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0BA4CF97-7C82-D290-CD14-DC7DDCFAFF8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7A715A4-3F04-368B-3619-0BCA1319401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FCE5E23D-B000-4B31-9213-31FC1480A47A}" type="datetimeFigureOut">
              <a:rPr lang="en-IN" smtClean="0"/>
              <a:t>02-09-2024</a:t>
            </a:fld>
            <a:endParaRPr lang="en-IN"/>
          </a:p>
        </p:txBody>
      </p:sp>
      <p:sp>
        <p:nvSpPr>
          <p:cNvPr id="5" name="Footer Placeholder 4">
            <a:extLst>
              <a:ext uri="{FF2B5EF4-FFF2-40B4-BE49-F238E27FC236}">
                <a16:creationId xmlns:a16="http://schemas.microsoft.com/office/drawing/2014/main" id="{A6F30D5F-B5E0-010B-0EF0-E620DAC379C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IN"/>
          </a:p>
        </p:txBody>
      </p:sp>
      <p:sp>
        <p:nvSpPr>
          <p:cNvPr id="6" name="Slide Number Placeholder 5">
            <a:extLst>
              <a:ext uri="{FF2B5EF4-FFF2-40B4-BE49-F238E27FC236}">
                <a16:creationId xmlns:a16="http://schemas.microsoft.com/office/drawing/2014/main" id="{37721582-C39E-E96C-47B6-F093E7FCD8F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BD7F8C87-BE66-4EEA-9577-EBC82084F704}" type="slidenum">
              <a:rPr lang="en-IN" smtClean="0"/>
              <a:t>‹#›</a:t>
            </a:fld>
            <a:endParaRPr lang="en-IN"/>
          </a:p>
        </p:txBody>
      </p:sp>
    </p:spTree>
    <p:extLst>
      <p:ext uri="{BB962C8B-B14F-4D97-AF65-F5344CB8AC3E}">
        <p14:creationId xmlns:p14="http://schemas.microsoft.com/office/powerpoint/2010/main" val="3575553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10" Type="http://schemas.openxmlformats.org/officeDocument/2006/relationships/image" Target="../media/image10.svg"/><Relationship Id="rId4" Type="http://schemas.openxmlformats.org/officeDocument/2006/relationships/image" Target="../media/image4.svg"/><Relationship Id="rId9"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4.sv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4.sv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svg"/><Relationship Id="rId3" Type="http://schemas.openxmlformats.org/officeDocument/2006/relationships/notesSlide" Target="../notesSlides/notesSlide7.xml"/><Relationship Id="rId7" Type="http://schemas.openxmlformats.org/officeDocument/2006/relationships/image" Target="../media/image12.svg"/><Relationship Id="rId12" Type="http://schemas.openxmlformats.org/officeDocument/2006/relationships/image" Target="../media/image17.png"/><Relationship Id="rId2" Type="http://schemas.openxmlformats.org/officeDocument/2006/relationships/slideLayout" Target="../slideLayouts/slideLayout7.xml"/><Relationship Id="rId1" Type="http://schemas.openxmlformats.org/officeDocument/2006/relationships/themeOverride" Target="../theme/themeOverride1.xml"/><Relationship Id="rId6" Type="http://schemas.openxmlformats.org/officeDocument/2006/relationships/image" Target="../media/image11.png"/><Relationship Id="rId11" Type="http://schemas.openxmlformats.org/officeDocument/2006/relationships/image" Target="../media/image16.svg"/><Relationship Id="rId5" Type="http://schemas.openxmlformats.org/officeDocument/2006/relationships/image" Target="../media/image4.svg"/><Relationship Id="rId10" Type="http://schemas.openxmlformats.org/officeDocument/2006/relationships/image" Target="../media/image15.png"/><Relationship Id="rId4" Type="http://schemas.openxmlformats.org/officeDocument/2006/relationships/image" Target="../media/image3.png"/><Relationship Id="rId9" Type="http://schemas.openxmlformats.org/officeDocument/2006/relationships/image" Target="../media/image14.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6F828D28-8E09-41CC-8229-3070B5467A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Object 3" descr="preencoded.png"/>
          <p:cNvPicPr>
            <a:picLocks noChangeAspect="1"/>
          </p:cNvPicPr>
          <p:nvPr/>
        </p:nvPicPr>
        <p:blipFill rotWithShape="1">
          <a:blip r:embed="rId3"/>
          <a:srcRect t="2140" b="22860"/>
          <a:stretch/>
        </p:blipFill>
        <p:spPr>
          <a:xfrm>
            <a:off x="20" y="-22"/>
            <a:ext cx="12191977" cy="6858022"/>
          </a:xfrm>
          <a:prstGeom prst="rect">
            <a:avLst/>
          </a:prstGeom>
        </p:spPr>
      </p:pic>
      <p:sp>
        <p:nvSpPr>
          <p:cNvPr id="16" name="Rectangle 15">
            <a:extLst>
              <a:ext uri="{FF2B5EF4-FFF2-40B4-BE49-F238E27FC236}">
                <a16:creationId xmlns:a16="http://schemas.microsoft.com/office/drawing/2014/main" id="{D5B012D8-7F27-4758-9AC6-C889B154BD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103377" y="1100316"/>
            <a:ext cx="6858003" cy="4657347"/>
          </a:xfrm>
          <a:prstGeom prst="rect">
            <a:avLst/>
          </a:prstGeom>
          <a:gradFill flip="none" rotWithShape="1">
            <a:gsLst>
              <a:gs pos="48000">
                <a:srgbClr val="000000">
                  <a:alpha val="24000"/>
                </a:srgbClr>
              </a:gs>
              <a:gs pos="85000">
                <a:srgbClr val="000000">
                  <a:alpha val="45000"/>
                </a:srgbClr>
              </a:gs>
              <a:gs pos="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bject 1">
            <a:extLst>
              <a:ext uri="{FF2B5EF4-FFF2-40B4-BE49-F238E27FC236}">
                <a16:creationId xmlns:a16="http://schemas.microsoft.com/office/drawing/2014/main" id="{A13F1EC1-6491-2A41-B4EB-F132E9262221}"/>
              </a:ext>
            </a:extLst>
          </p:cNvPr>
          <p:cNvSpPr/>
          <p:nvPr/>
        </p:nvSpPr>
        <p:spPr>
          <a:xfrm>
            <a:off x="643466" y="643467"/>
            <a:ext cx="5452529" cy="3569242"/>
          </a:xfrm>
          <a:prstGeom prst="rect">
            <a:avLst/>
          </a:prstGeom>
        </p:spPr>
        <p:txBody>
          <a:bodyPr vert="horz" lIns="91440" tIns="45720" rIns="91440" bIns="45720" rtlCol="0" anchor="t">
            <a:normAutofit/>
          </a:bodyPr>
          <a:lstStyle/>
          <a:p>
            <a:pPr>
              <a:lnSpc>
                <a:spcPct val="90000"/>
              </a:lnSpc>
              <a:spcBef>
                <a:spcPct val="0"/>
              </a:spcBef>
              <a:spcAft>
                <a:spcPts val="600"/>
              </a:spcAft>
            </a:pPr>
            <a:r>
              <a:rPr lang="en-US" sz="5200" b="1" dirty="0">
                <a:solidFill>
                  <a:srgbClr val="FFFFFF"/>
                </a:solidFill>
                <a:latin typeface="+mj-lt"/>
                <a:ea typeface="+mj-ea"/>
                <a:cs typeface="+mj-cs"/>
              </a:rPr>
              <a:t>Project Status </a:t>
            </a:r>
          </a:p>
          <a:p>
            <a:pPr>
              <a:lnSpc>
                <a:spcPct val="90000"/>
              </a:lnSpc>
              <a:spcBef>
                <a:spcPct val="0"/>
              </a:spcBef>
              <a:spcAft>
                <a:spcPts val="600"/>
              </a:spcAft>
            </a:pPr>
            <a:r>
              <a:rPr lang="en-US" sz="5200" b="1" dirty="0">
                <a:solidFill>
                  <a:srgbClr val="FFFFFF"/>
                </a:solidFill>
                <a:latin typeface="+mj-lt"/>
                <a:ea typeface="+mj-ea"/>
                <a:cs typeface="+mj-cs"/>
              </a:rPr>
              <a:t>Algorithmic Trading with Deep Learning</a:t>
            </a:r>
            <a:endParaRPr lang="en-US" sz="5200" dirty="0">
              <a:solidFill>
                <a:srgbClr val="FFFFFF"/>
              </a:solidFill>
              <a:latin typeface="+mj-lt"/>
              <a:ea typeface="+mj-ea"/>
              <a:cs typeface="+mj-cs"/>
            </a:endParaRPr>
          </a:p>
        </p:txBody>
      </p:sp>
      <p:sp>
        <p:nvSpPr>
          <p:cNvPr id="3" name="Object 2"/>
          <p:cNvSpPr/>
          <p:nvPr/>
        </p:nvSpPr>
        <p:spPr>
          <a:xfrm>
            <a:off x="643466" y="4551037"/>
            <a:ext cx="8253646" cy="1578054"/>
          </a:xfrm>
          <a:prstGeom prst="rect">
            <a:avLst/>
          </a:prstGeom>
        </p:spPr>
        <p:txBody>
          <a:bodyPr vert="horz" lIns="91440" tIns="45720" rIns="91440" bIns="45720" rtlCol="0" anchor="b">
            <a:normAutofit/>
          </a:bodyPr>
          <a:lstStyle/>
          <a:p>
            <a:pPr>
              <a:lnSpc>
                <a:spcPct val="90000"/>
              </a:lnSpc>
              <a:spcBef>
                <a:spcPts val="1000"/>
              </a:spcBef>
            </a:pPr>
            <a:r>
              <a:rPr lang="en-US" sz="2400" spc="61" dirty="0">
                <a:solidFill>
                  <a:srgbClr val="FFFFFF"/>
                </a:solidFill>
              </a:rPr>
              <a:t>Ritesh Kumar</a:t>
            </a:r>
          </a:p>
        </p:txBody>
      </p:sp>
      <p:sp>
        <p:nvSpPr>
          <p:cNvPr id="14" name="Rectangle 13">
            <a:extLst>
              <a:ext uri="{FF2B5EF4-FFF2-40B4-BE49-F238E27FC236}">
                <a16:creationId xmlns:a16="http://schemas.microsoft.com/office/drawing/2014/main" id="{4063B759-00FC-46D1-9898-8E8625268F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40187" y="2206184"/>
            <a:ext cx="6858003" cy="2445624"/>
          </a:xfrm>
          <a:prstGeom prst="rect">
            <a:avLst/>
          </a:prstGeom>
          <a:gradFill flip="none" rotWithShape="1">
            <a:gsLst>
              <a:gs pos="48000">
                <a:srgbClr val="000000">
                  <a:alpha val="24000"/>
                </a:srgbClr>
              </a:gs>
              <a:gs pos="85000">
                <a:srgbClr val="000000">
                  <a:alpha val="45000"/>
                </a:srgbClr>
              </a:gs>
              <a:gs pos="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8" name="Picture 27">
            <a:extLst>
              <a:ext uri="{FF2B5EF4-FFF2-40B4-BE49-F238E27FC236}">
                <a16:creationId xmlns:a16="http://schemas.microsoft.com/office/drawing/2014/main" id="{E84EA996-9743-F2EE-08F8-A8452BD0482B}"/>
              </a:ext>
            </a:extLst>
          </p:cNvPr>
          <p:cNvPicPr>
            <a:picLocks noChangeAspect="1"/>
          </p:cNvPicPr>
          <p:nvPr/>
        </p:nvPicPr>
        <p:blipFill>
          <a:blip r:embed="rId3"/>
          <a:stretch>
            <a:fillRect/>
          </a:stretch>
        </p:blipFill>
        <p:spPr>
          <a:xfrm>
            <a:off x="487680" y="437615"/>
            <a:ext cx="11216640" cy="5982770"/>
          </a:xfrm>
          <a:prstGeom prst="rect">
            <a:avLst/>
          </a:prstGeom>
        </p:spPr>
      </p:pic>
    </p:spTree>
    <p:extLst>
      <p:ext uri="{BB962C8B-B14F-4D97-AF65-F5344CB8AC3E}">
        <p14:creationId xmlns:p14="http://schemas.microsoft.com/office/powerpoint/2010/main" val="39068163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76181" cy="1304599"/>
          </a:xfrm>
          <a:prstGeom prst="rect">
            <a:avLst/>
          </a:prstGeom>
        </p:spPr>
      </p:pic>
      <p:sp>
        <p:nvSpPr>
          <p:cNvPr id="3" name="Object 2"/>
          <p:cNvSpPr/>
          <p:nvPr/>
        </p:nvSpPr>
        <p:spPr>
          <a:xfrm>
            <a:off x="476131" y="422566"/>
            <a:ext cx="12188952" cy="507079"/>
          </a:xfrm>
          <a:prstGeom prst="rect">
            <a:avLst/>
          </a:prstGeom>
          <a:noFill/>
        </p:spPr>
        <p:txBody>
          <a:bodyPr wrap="square" lIns="0" tIns="0" rIns="0" bIns="0" rtlCol="0" anchor="t"/>
          <a:lstStyle/>
          <a:p>
            <a:pPr algn="l">
              <a:lnSpc>
                <a:spcPts val="3994"/>
              </a:lnSpc>
              <a:buNone/>
            </a:pPr>
            <a:r>
              <a:rPr lang="en-US" sz="3750" dirty="0">
                <a:solidFill>
                  <a:srgbClr val="181818">
                    <a:alpha val="80000"/>
                  </a:srgbClr>
                </a:solidFill>
                <a:latin typeface="Playfair Display" pitchFamily="34" charset="0"/>
                <a:ea typeface="Playfair Display" pitchFamily="34" charset="-122"/>
                <a:cs typeface="Playfair Display" pitchFamily="34" charset="-120"/>
              </a:rPr>
              <a:t>Project Status - Continued</a:t>
            </a:r>
            <a:endParaRPr lang="en-US" dirty="0"/>
          </a:p>
        </p:txBody>
      </p:sp>
      <p:pic>
        <p:nvPicPr>
          <p:cNvPr id="4" name="Object 3"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688034" y="2410785"/>
            <a:ext cx="1009398" cy="561835"/>
          </a:xfrm>
          <a:prstGeom prst="rect">
            <a:avLst/>
          </a:prstGeom>
        </p:spPr>
      </p:pic>
      <p:sp>
        <p:nvSpPr>
          <p:cNvPr id="5" name="Object 4"/>
          <p:cNvSpPr/>
          <p:nvPr/>
        </p:nvSpPr>
        <p:spPr>
          <a:xfrm>
            <a:off x="330911" y="3434696"/>
            <a:ext cx="3739532" cy="507079"/>
          </a:xfrm>
          <a:prstGeom prst="rect">
            <a:avLst/>
          </a:prstGeom>
          <a:noFill/>
        </p:spPr>
        <p:txBody>
          <a:bodyPr wrap="square" lIns="0" tIns="0" rIns="0" bIns="0" rtlCol="0" anchor="t"/>
          <a:lstStyle/>
          <a:p>
            <a:pPr algn="ctr">
              <a:lnSpc>
                <a:spcPts val="1700"/>
              </a:lnSpc>
              <a:buNone/>
            </a:pPr>
            <a:r>
              <a:rPr lang="en-US" sz="1260" b="1" kern="0" spc="126" dirty="0">
                <a:solidFill>
                  <a:srgbClr val="181818">
                    <a:alpha val="80000"/>
                  </a:srgbClr>
                </a:solidFill>
                <a:latin typeface="Roboto" pitchFamily="34" charset="0"/>
                <a:ea typeface="Roboto" pitchFamily="34" charset="-122"/>
                <a:cs typeface="Roboto" pitchFamily="34" charset="-120"/>
              </a:rPr>
              <a:t>PRE-PROCESSING AND FEATURE ENGINEERING</a:t>
            </a:r>
            <a:endParaRPr lang="en-US" dirty="0"/>
          </a:p>
        </p:txBody>
      </p:sp>
      <p:sp>
        <p:nvSpPr>
          <p:cNvPr id="6" name="Object 5"/>
          <p:cNvSpPr/>
          <p:nvPr/>
        </p:nvSpPr>
        <p:spPr>
          <a:xfrm>
            <a:off x="320436" y="3941775"/>
            <a:ext cx="3739532" cy="758387"/>
          </a:xfrm>
          <a:prstGeom prst="rect">
            <a:avLst/>
          </a:prstGeom>
          <a:noFill/>
        </p:spPr>
        <p:txBody>
          <a:bodyPr wrap="square" lIns="0" tIns="0" rIns="0" bIns="0" rtlCol="0" anchor="t"/>
          <a:lstStyle/>
          <a:p>
            <a:pPr algn="ctr">
              <a:lnSpc>
                <a:spcPts val="1991"/>
              </a:lnSpc>
              <a:spcBef>
                <a:spcPts val="543"/>
              </a:spcBef>
            </a:pPr>
            <a:r>
              <a:rPr lang="en-US" sz="1275" kern="0" spc="38" dirty="0">
                <a:solidFill>
                  <a:srgbClr val="181818">
                    <a:alpha val="80000"/>
                  </a:srgbClr>
                </a:solidFill>
                <a:latin typeface="Roboto" pitchFamily="34" charset="0"/>
                <a:ea typeface="Roboto" pitchFamily="34" charset="-122"/>
                <a:cs typeface="Roboto" pitchFamily="34" charset="-120"/>
              </a:rPr>
              <a:t>Pre-process data and create new features from the raw data to improve model’s performance. </a:t>
            </a:r>
            <a:endParaRPr lang="en-US" dirty="0"/>
          </a:p>
        </p:txBody>
      </p:sp>
      <p:pic>
        <p:nvPicPr>
          <p:cNvPr id="7" name="Object 6"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670420" y="2293612"/>
            <a:ext cx="857036" cy="857036"/>
          </a:xfrm>
          <a:prstGeom prst="rect">
            <a:avLst/>
          </a:prstGeom>
        </p:spPr>
      </p:pic>
      <p:sp>
        <p:nvSpPr>
          <p:cNvPr id="8" name="Object 7"/>
          <p:cNvSpPr/>
          <p:nvPr/>
        </p:nvSpPr>
        <p:spPr>
          <a:xfrm>
            <a:off x="4345171" y="3434696"/>
            <a:ext cx="3498610" cy="215747"/>
          </a:xfrm>
          <a:prstGeom prst="rect">
            <a:avLst/>
          </a:prstGeom>
          <a:noFill/>
        </p:spPr>
        <p:txBody>
          <a:bodyPr wrap="square" lIns="0" tIns="0" rIns="0" bIns="0" rtlCol="0" anchor="t"/>
          <a:lstStyle/>
          <a:p>
            <a:pPr algn="ctr">
              <a:lnSpc>
                <a:spcPts val="1700"/>
              </a:lnSpc>
              <a:buNone/>
            </a:pPr>
            <a:r>
              <a:rPr lang="en-US" sz="1260" b="1" kern="0" spc="126" dirty="0">
                <a:solidFill>
                  <a:srgbClr val="181818">
                    <a:alpha val="80000"/>
                  </a:srgbClr>
                </a:solidFill>
                <a:latin typeface="Roboto" pitchFamily="34" charset="0"/>
                <a:ea typeface="Roboto" pitchFamily="34" charset="-122"/>
                <a:cs typeface="Roboto" pitchFamily="34" charset="-120"/>
              </a:rPr>
              <a:t>DATA NORMALIZATION</a:t>
            </a:r>
            <a:endParaRPr lang="en-US" sz="1400" dirty="0"/>
          </a:p>
        </p:txBody>
      </p:sp>
      <p:sp>
        <p:nvSpPr>
          <p:cNvPr id="9" name="Object 8"/>
          <p:cNvSpPr/>
          <p:nvPr/>
        </p:nvSpPr>
        <p:spPr>
          <a:xfrm>
            <a:off x="4345171" y="3941775"/>
            <a:ext cx="3498610" cy="758387"/>
          </a:xfrm>
          <a:prstGeom prst="rect">
            <a:avLst/>
          </a:prstGeom>
          <a:noFill/>
        </p:spPr>
        <p:txBody>
          <a:bodyPr wrap="square" lIns="0" tIns="0" rIns="0" bIns="0" rtlCol="0" anchor="t"/>
          <a:lstStyle/>
          <a:p>
            <a:pPr algn="ctr">
              <a:lnSpc>
                <a:spcPts val="1991"/>
              </a:lnSpc>
              <a:spcBef>
                <a:spcPts val="543"/>
              </a:spcBef>
              <a:buNone/>
            </a:pPr>
            <a:r>
              <a:rPr lang="en-US" sz="1275" kern="0" spc="38" dirty="0">
                <a:solidFill>
                  <a:srgbClr val="181818">
                    <a:alpha val="80000"/>
                  </a:srgbClr>
                </a:solidFill>
                <a:latin typeface="Roboto" pitchFamily="34" charset="0"/>
                <a:ea typeface="Roboto" pitchFamily="34" charset="-122"/>
                <a:cs typeface="Roboto" pitchFamily="34" charset="-120"/>
              </a:rPr>
              <a:t>Covers the importance of data normalization and the techniques used to ensure the data is on a consistent scale.</a:t>
            </a:r>
            <a:endParaRPr lang="en-US" sz="1400" dirty="0"/>
          </a:p>
        </p:txBody>
      </p:sp>
      <p:pic>
        <p:nvPicPr>
          <p:cNvPr id="10" name="Object 9" descr="preencoded.png"/>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619342" y="2394041"/>
            <a:ext cx="752287" cy="638015"/>
          </a:xfrm>
          <a:prstGeom prst="rect">
            <a:avLst/>
          </a:prstGeom>
        </p:spPr>
      </p:pic>
      <p:sp>
        <p:nvSpPr>
          <p:cNvPr id="11" name="Object 10"/>
          <p:cNvSpPr/>
          <p:nvPr/>
        </p:nvSpPr>
        <p:spPr>
          <a:xfrm>
            <a:off x="8118509" y="3434696"/>
            <a:ext cx="3760482" cy="215747"/>
          </a:xfrm>
          <a:prstGeom prst="rect">
            <a:avLst/>
          </a:prstGeom>
          <a:noFill/>
        </p:spPr>
        <p:txBody>
          <a:bodyPr wrap="square" lIns="0" tIns="0" rIns="0" bIns="0" rtlCol="0" anchor="t"/>
          <a:lstStyle/>
          <a:p>
            <a:pPr algn="ctr">
              <a:lnSpc>
                <a:spcPts val="1700"/>
              </a:lnSpc>
              <a:buNone/>
            </a:pPr>
            <a:r>
              <a:rPr lang="en-US" sz="1260" b="1" kern="0" spc="126" dirty="0">
                <a:solidFill>
                  <a:srgbClr val="FF0000"/>
                </a:solidFill>
                <a:latin typeface="Roboto" pitchFamily="34" charset="0"/>
                <a:ea typeface="Roboto" pitchFamily="34" charset="-122"/>
                <a:cs typeface="Roboto" pitchFamily="34" charset="-120"/>
              </a:rPr>
              <a:t>EXPLORE MODELLING TECHNIQUES</a:t>
            </a:r>
            <a:endParaRPr lang="en-US" dirty="0">
              <a:solidFill>
                <a:srgbClr val="FF0000"/>
              </a:solidFill>
            </a:endParaRPr>
          </a:p>
        </p:txBody>
      </p:sp>
      <p:sp>
        <p:nvSpPr>
          <p:cNvPr id="12" name="Object 11"/>
          <p:cNvSpPr/>
          <p:nvPr/>
        </p:nvSpPr>
        <p:spPr>
          <a:xfrm>
            <a:off x="8118509" y="3941775"/>
            <a:ext cx="3760482" cy="758387"/>
          </a:xfrm>
          <a:prstGeom prst="rect">
            <a:avLst/>
          </a:prstGeom>
          <a:noFill/>
        </p:spPr>
        <p:txBody>
          <a:bodyPr wrap="square" lIns="0" tIns="0" rIns="0" bIns="0" rtlCol="0" anchor="t"/>
          <a:lstStyle/>
          <a:p>
            <a:pPr algn="ctr">
              <a:lnSpc>
                <a:spcPts val="1991"/>
              </a:lnSpc>
              <a:spcBef>
                <a:spcPts val="543"/>
              </a:spcBef>
              <a:buNone/>
            </a:pPr>
            <a:r>
              <a:rPr lang="en-US" sz="1275" kern="0" spc="38" dirty="0">
                <a:solidFill>
                  <a:srgbClr val="181818">
                    <a:alpha val="80000"/>
                  </a:srgbClr>
                </a:solidFill>
                <a:latin typeface="Roboto" pitchFamily="34" charset="0"/>
                <a:ea typeface="Roboto" pitchFamily="34" charset="-122"/>
                <a:cs typeface="Roboto" pitchFamily="34" charset="-120"/>
              </a:rPr>
              <a:t>Explored CNN, LSTM, and Transformers with different combinations of hyperparameters.</a:t>
            </a:r>
          </a:p>
        </p:txBody>
      </p:sp>
      <p:sp>
        <p:nvSpPr>
          <p:cNvPr id="13" name="Object 12"/>
          <p:cNvSpPr/>
          <p:nvPr/>
        </p:nvSpPr>
        <p:spPr>
          <a:xfrm>
            <a:off x="0" y="5408847"/>
            <a:ext cx="12188952" cy="1447438"/>
          </a:xfrm>
          <a:prstGeom prst="rect">
            <a:avLst/>
          </a:prstGeom>
          <a:solidFill>
            <a:srgbClr val="9AD2CB"/>
          </a:solidFill>
        </p:spPr>
        <p:txBody>
          <a:bodyPr/>
          <a:lstStyle/>
          <a:p>
            <a:endParaRPr lang="en-IN"/>
          </a:p>
        </p:txBody>
      </p:sp>
      <p:sp>
        <p:nvSpPr>
          <p:cNvPr id="14" name="Object 13"/>
          <p:cNvSpPr/>
          <p:nvPr/>
        </p:nvSpPr>
        <p:spPr>
          <a:xfrm>
            <a:off x="428667" y="5728897"/>
            <a:ext cx="11331619" cy="809274"/>
          </a:xfrm>
          <a:prstGeom prst="rect">
            <a:avLst/>
          </a:prstGeom>
          <a:noFill/>
        </p:spPr>
        <p:txBody>
          <a:bodyPr wrap="square" lIns="0" tIns="0" rIns="0" bIns="0" rtlCol="0" anchor="t"/>
          <a:lstStyle/>
          <a:p>
            <a:pPr algn="ctr">
              <a:lnSpc>
                <a:spcPts val="2125"/>
              </a:lnSpc>
              <a:buNone/>
            </a:pPr>
            <a:r>
              <a:rPr lang="en-US" sz="1575" b="1" kern="0" spc="158" dirty="0">
                <a:solidFill>
                  <a:srgbClr val="181818">
                    <a:alpha val="80000"/>
                  </a:srgbClr>
                </a:solidFill>
                <a:latin typeface="Roboto" pitchFamily="34" charset="0"/>
                <a:ea typeface="Roboto" pitchFamily="34" charset="-122"/>
                <a:cs typeface="Roboto" pitchFamily="34" charset="-120"/>
              </a:rPr>
              <a:t>THE PRE-PROCESSING TASKS, INCLUDING FEATURE ENGINEERING AND DATA NORMALIZATION, ARE CRUCIAL STEPS IN THE PROJECT'S PROGRESS. THESE STEPS ENSURE THE DATA IS PREPARED FOR THE SUBSEQUENT ALGORITHMIC TRADING MODEL DEVELOPMENT.</a:t>
            </a:r>
            <a:endParaRPr lang="en-US" dirty="0"/>
          </a:p>
        </p:txBody>
      </p:sp>
    </p:spTree>
    <p:extLst>
      <p:ext uri="{BB962C8B-B14F-4D97-AF65-F5344CB8AC3E}">
        <p14:creationId xmlns:p14="http://schemas.microsoft.com/office/powerpoint/2010/main" val="23381626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76181" cy="1304599"/>
          </a:xfrm>
          <a:prstGeom prst="rect">
            <a:avLst/>
          </a:prstGeom>
        </p:spPr>
      </p:pic>
      <p:sp>
        <p:nvSpPr>
          <p:cNvPr id="3" name="Object 2"/>
          <p:cNvSpPr/>
          <p:nvPr/>
        </p:nvSpPr>
        <p:spPr>
          <a:xfrm>
            <a:off x="476131" y="422566"/>
            <a:ext cx="12188952" cy="507079"/>
          </a:xfrm>
          <a:prstGeom prst="rect">
            <a:avLst/>
          </a:prstGeom>
          <a:noFill/>
        </p:spPr>
        <p:txBody>
          <a:bodyPr wrap="square" lIns="0" tIns="0" rIns="0" bIns="0" rtlCol="0" anchor="t"/>
          <a:lstStyle/>
          <a:p>
            <a:pPr algn="l">
              <a:lnSpc>
                <a:spcPts val="3994"/>
              </a:lnSpc>
              <a:buNone/>
            </a:pPr>
            <a:r>
              <a:rPr lang="en-US" sz="3750" dirty="0">
                <a:solidFill>
                  <a:srgbClr val="181818">
                    <a:alpha val="80000"/>
                  </a:srgbClr>
                </a:solidFill>
                <a:latin typeface="Playfair Display" pitchFamily="34" charset="0"/>
                <a:ea typeface="Playfair Display" pitchFamily="34" charset="-122"/>
                <a:cs typeface="Playfair Display" pitchFamily="34" charset="-120"/>
              </a:rPr>
              <a:t>Modelling Progress</a:t>
            </a:r>
            <a:endParaRPr lang="en-US" dirty="0"/>
          </a:p>
        </p:txBody>
      </p:sp>
      <p:sp>
        <p:nvSpPr>
          <p:cNvPr id="13" name="Object 12"/>
          <p:cNvSpPr/>
          <p:nvPr/>
        </p:nvSpPr>
        <p:spPr>
          <a:xfrm>
            <a:off x="3048" y="5410562"/>
            <a:ext cx="12188952" cy="1447438"/>
          </a:xfrm>
          <a:prstGeom prst="rect">
            <a:avLst/>
          </a:prstGeom>
          <a:solidFill>
            <a:srgbClr val="156082"/>
          </a:solidFill>
        </p:spPr>
        <p:txBody>
          <a:bodyPr/>
          <a:lstStyle/>
          <a:p>
            <a:endParaRPr lang="en-IN"/>
          </a:p>
        </p:txBody>
      </p:sp>
      <p:sp>
        <p:nvSpPr>
          <p:cNvPr id="14" name="Object 13"/>
          <p:cNvSpPr/>
          <p:nvPr/>
        </p:nvSpPr>
        <p:spPr>
          <a:xfrm>
            <a:off x="428667" y="5728897"/>
            <a:ext cx="11331619" cy="809274"/>
          </a:xfrm>
          <a:prstGeom prst="rect">
            <a:avLst/>
          </a:prstGeom>
          <a:noFill/>
        </p:spPr>
        <p:txBody>
          <a:bodyPr wrap="square" lIns="0" tIns="0" rIns="0" bIns="0" rtlCol="0" anchor="t"/>
          <a:lstStyle/>
          <a:p>
            <a:pPr algn="ctr">
              <a:lnSpc>
                <a:spcPts val="2125"/>
              </a:lnSpc>
              <a:buNone/>
            </a:pPr>
            <a:r>
              <a:rPr lang="en-IN" sz="1575" b="1" kern="0" spc="158" dirty="0">
                <a:solidFill>
                  <a:schemeClr val="bg1"/>
                </a:solidFill>
                <a:latin typeface="Roboto" pitchFamily="34" charset="0"/>
                <a:ea typeface="Roboto" pitchFamily="34" charset="-122"/>
                <a:cs typeface="Roboto" pitchFamily="34" charset="-120"/>
              </a:rPr>
              <a:t>IDEALLY, THE ROOT MEAN SQUARED ERROR (RMSE) SHOULD BE BELOW 11. HOWEVER, EVEN IF THIS BENCHMARK IS NOT ACHIEVED, THE MODEL SHOULD STILL ACCURATELY PREDICT THE DIRECTION AT LEAST 60% OF THE TIME.</a:t>
            </a:r>
            <a:endParaRPr lang="en-US" dirty="0">
              <a:solidFill>
                <a:schemeClr val="bg1"/>
              </a:solidFill>
            </a:endParaRPr>
          </a:p>
        </p:txBody>
      </p:sp>
      <p:graphicFrame>
        <p:nvGraphicFramePr>
          <p:cNvPr id="16" name="Table 15">
            <a:extLst>
              <a:ext uri="{FF2B5EF4-FFF2-40B4-BE49-F238E27FC236}">
                <a16:creationId xmlns:a16="http://schemas.microsoft.com/office/drawing/2014/main" id="{F37249A6-E27A-FB95-A82B-EC7F7F8EAC49}"/>
              </a:ext>
            </a:extLst>
          </p:cNvPr>
          <p:cNvGraphicFramePr>
            <a:graphicFrameLocks noGrp="1"/>
          </p:cNvGraphicFramePr>
          <p:nvPr>
            <p:extLst>
              <p:ext uri="{D42A27DB-BD31-4B8C-83A1-F6EECF244321}">
                <p14:modId xmlns:p14="http://schemas.microsoft.com/office/powerpoint/2010/main" val="2977235615"/>
              </p:ext>
            </p:extLst>
          </p:nvPr>
        </p:nvGraphicFramePr>
        <p:xfrm>
          <a:off x="6772317" y="4423983"/>
          <a:ext cx="3790908" cy="666750"/>
        </p:xfrm>
        <a:graphic>
          <a:graphicData uri="http://schemas.openxmlformats.org/drawingml/2006/table">
            <a:tbl>
              <a:tblPr/>
              <a:tblGrid>
                <a:gridCol w="1348516">
                  <a:extLst>
                    <a:ext uri="{9D8B030D-6E8A-4147-A177-3AD203B41FA5}">
                      <a16:colId xmlns:a16="http://schemas.microsoft.com/office/drawing/2014/main" val="3627496639"/>
                    </a:ext>
                  </a:extLst>
                </a:gridCol>
                <a:gridCol w="1237335">
                  <a:extLst>
                    <a:ext uri="{9D8B030D-6E8A-4147-A177-3AD203B41FA5}">
                      <a16:colId xmlns:a16="http://schemas.microsoft.com/office/drawing/2014/main" val="3510148009"/>
                    </a:ext>
                  </a:extLst>
                </a:gridCol>
                <a:gridCol w="1205057">
                  <a:extLst>
                    <a:ext uri="{9D8B030D-6E8A-4147-A177-3AD203B41FA5}">
                      <a16:colId xmlns:a16="http://schemas.microsoft.com/office/drawing/2014/main" val="3825217714"/>
                    </a:ext>
                  </a:extLst>
                </a:gridCol>
              </a:tblGrid>
              <a:tr h="309959">
                <a:tc>
                  <a:txBody>
                    <a:bodyPr/>
                    <a:lstStyle/>
                    <a:p>
                      <a:pPr algn="ctr" fontAlgn="ctr"/>
                      <a:endParaRPr lang="en-IN" sz="1200" b="1" i="0" u="none" strike="noStrike" dirty="0">
                        <a:solidFill>
                          <a:srgbClr val="FFFFFF"/>
                        </a:solidFill>
                        <a:effectLst/>
                        <a:highlight>
                          <a:srgbClr val="156082"/>
                        </a:highlight>
                        <a:latin typeface="Aptos Narrow" panose="020B0004020202020204" pitchFamily="34" charset="0"/>
                      </a:endParaRPr>
                    </a:p>
                  </a:txBody>
                  <a:tcPr marL="9525" marR="9525" marT="9525" marB="0" anchor="ctr">
                    <a:lnL w="6350" cap="flat" cmpd="sng" algn="ctr">
                      <a:solidFill>
                        <a:srgbClr val="44B3E1"/>
                      </a:solidFill>
                      <a:prstDash val="solid"/>
                      <a:round/>
                      <a:headEnd type="none" w="med" len="med"/>
                      <a:tailEnd type="none" w="med" len="med"/>
                    </a:lnL>
                    <a:lnR>
                      <a:noFill/>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solidFill>
                      <a:srgbClr val="156082"/>
                    </a:solidFill>
                  </a:tcPr>
                </a:tc>
                <a:tc>
                  <a:txBody>
                    <a:bodyPr/>
                    <a:lstStyle/>
                    <a:p>
                      <a:pPr algn="ctr" fontAlgn="ctr"/>
                      <a:r>
                        <a:rPr lang="en-IN" sz="1200" b="1" i="0" u="none" strike="noStrike" dirty="0">
                          <a:solidFill>
                            <a:srgbClr val="FFFFFF"/>
                          </a:solidFill>
                          <a:effectLst/>
                          <a:highlight>
                            <a:srgbClr val="156082"/>
                          </a:highlight>
                          <a:latin typeface="Aptos Narrow" panose="020B0004020202020204" pitchFamily="34" charset="0"/>
                        </a:rPr>
                        <a:t>25th percentile </a:t>
                      </a:r>
                    </a:p>
                  </a:txBody>
                  <a:tcPr marL="9525" marR="9525" marT="9525" marB="0" anchor="ctr">
                    <a:lnL>
                      <a:noFill/>
                    </a:lnL>
                    <a:lnR>
                      <a:noFill/>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solidFill>
                      <a:srgbClr val="156082"/>
                    </a:solidFill>
                  </a:tcPr>
                </a:tc>
                <a:tc>
                  <a:txBody>
                    <a:bodyPr/>
                    <a:lstStyle/>
                    <a:p>
                      <a:pPr algn="ctr" fontAlgn="ctr"/>
                      <a:r>
                        <a:rPr lang="en-IN" sz="1200" b="1" i="0" u="none" strike="noStrike">
                          <a:solidFill>
                            <a:srgbClr val="FFFFFF"/>
                          </a:solidFill>
                          <a:effectLst/>
                          <a:highlight>
                            <a:srgbClr val="156082"/>
                          </a:highlight>
                          <a:latin typeface="Aptos Narrow" panose="020B0004020202020204" pitchFamily="34" charset="0"/>
                        </a:rPr>
                        <a:t>75th percentile</a:t>
                      </a:r>
                    </a:p>
                  </a:txBody>
                  <a:tcPr marL="9525" marR="9525" marT="9525" marB="0" anchor="ctr">
                    <a:lnL>
                      <a:noFill/>
                    </a:lnL>
                    <a:lnR w="6350" cap="flat" cmpd="sng" algn="ctr">
                      <a:solidFill>
                        <a:srgbClr val="44B3E1"/>
                      </a:solidFill>
                      <a:prstDash val="solid"/>
                      <a:round/>
                      <a:headEnd type="none" w="med" len="med"/>
                      <a:tailEnd type="none" w="med" len="med"/>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solidFill>
                      <a:srgbClr val="156082"/>
                    </a:solidFill>
                  </a:tcPr>
                </a:tc>
                <a:extLst>
                  <a:ext uri="{0D108BD9-81ED-4DB2-BD59-A6C34878D82A}">
                    <a16:rowId xmlns:a16="http://schemas.microsoft.com/office/drawing/2014/main" val="2075591436"/>
                  </a:ext>
                </a:extLst>
              </a:tr>
              <a:tr h="356791">
                <a:tc>
                  <a:txBody>
                    <a:bodyPr/>
                    <a:lstStyle/>
                    <a:p>
                      <a:pPr algn="ctr" fontAlgn="ctr"/>
                      <a:r>
                        <a:rPr lang="en-IN" sz="1200" b="0" i="0" u="none" strike="noStrike">
                          <a:solidFill>
                            <a:srgbClr val="000000"/>
                          </a:solidFill>
                          <a:effectLst/>
                          <a:highlight>
                            <a:srgbClr val="C0E6F5"/>
                          </a:highlight>
                          <a:latin typeface="Aptos Narrow" panose="020B0004020202020204" pitchFamily="34" charset="0"/>
                        </a:rPr>
                        <a:t>Average Next_Move</a:t>
                      </a:r>
                    </a:p>
                  </a:txBody>
                  <a:tcPr marL="9525" marR="9525" marT="9525" marB="0" anchor="ctr">
                    <a:lnL w="6350" cap="flat" cmpd="sng" algn="ctr">
                      <a:solidFill>
                        <a:srgbClr val="44B3E1"/>
                      </a:solidFill>
                      <a:prstDash val="solid"/>
                      <a:round/>
                      <a:headEnd type="none" w="med" len="med"/>
                      <a:tailEnd type="none" w="med" len="med"/>
                    </a:lnL>
                    <a:lnR>
                      <a:noFill/>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solidFill>
                      <a:srgbClr val="C0E6F5"/>
                    </a:solidFill>
                  </a:tcPr>
                </a:tc>
                <a:tc>
                  <a:txBody>
                    <a:bodyPr/>
                    <a:lstStyle/>
                    <a:p>
                      <a:pPr algn="ctr" fontAlgn="ctr"/>
                      <a:r>
                        <a:rPr lang="en-IN" sz="1200" b="0" i="0" u="none" strike="noStrike" dirty="0">
                          <a:solidFill>
                            <a:srgbClr val="000000"/>
                          </a:solidFill>
                          <a:effectLst/>
                          <a:highlight>
                            <a:srgbClr val="C0E6F5"/>
                          </a:highlight>
                          <a:latin typeface="Aptos Narrow" panose="020B0004020202020204" pitchFamily="34" charset="0"/>
                        </a:rPr>
                        <a:t>-11.04</a:t>
                      </a:r>
                    </a:p>
                  </a:txBody>
                  <a:tcPr marL="9525" marR="9525" marT="9525" marB="0" anchor="ctr">
                    <a:lnL>
                      <a:noFill/>
                    </a:lnL>
                    <a:lnR>
                      <a:noFill/>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solidFill>
                      <a:srgbClr val="C0E6F5"/>
                    </a:solidFill>
                  </a:tcPr>
                </a:tc>
                <a:tc>
                  <a:txBody>
                    <a:bodyPr/>
                    <a:lstStyle/>
                    <a:p>
                      <a:pPr algn="ctr" fontAlgn="ctr"/>
                      <a:r>
                        <a:rPr lang="en-IN" sz="1200" b="0" i="0" u="none" strike="noStrike" dirty="0">
                          <a:solidFill>
                            <a:srgbClr val="000000"/>
                          </a:solidFill>
                          <a:effectLst/>
                          <a:highlight>
                            <a:srgbClr val="C0E6F5"/>
                          </a:highlight>
                          <a:latin typeface="Aptos Narrow" panose="020B0004020202020204" pitchFamily="34" charset="0"/>
                        </a:rPr>
                        <a:t>11.05</a:t>
                      </a:r>
                    </a:p>
                  </a:txBody>
                  <a:tcPr marL="9525" marR="9525" marT="9525" marB="0" anchor="ctr">
                    <a:lnL>
                      <a:noFill/>
                    </a:lnL>
                    <a:lnR w="6350" cap="flat" cmpd="sng" algn="ctr">
                      <a:solidFill>
                        <a:srgbClr val="44B3E1"/>
                      </a:solidFill>
                      <a:prstDash val="solid"/>
                      <a:round/>
                      <a:headEnd type="none" w="med" len="med"/>
                      <a:tailEnd type="none" w="med" len="med"/>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solidFill>
                      <a:srgbClr val="C0E6F5"/>
                    </a:solidFill>
                  </a:tcPr>
                </a:tc>
                <a:extLst>
                  <a:ext uri="{0D108BD9-81ED-4DB2-BD59-A6C34878D82A}">
                    <a16:rowId xmlns:a16="http://schemas.microsoft.com/office/drawing/2014/main" val="3626003674"/>
                  </a:ext>
                </a:extLst>
              </a:tr>
            </a:tbl>
          </a:graphicData>
        </a:graphic>
      </p:graphicFrame>
      <p:graphicFrame>
        <p:nvGraphicFramePr>
          <p:cNvPr id="18" name="Table 17">
            <a:extLst>
              <a:ext uri="{FF2B5EF4-FFF2-40B4-BE49-F238E27FC236}">
                <a16:creationId xmlns:a16="http://schemas.microsoft.com/office/drawing/2014/main" id="{830B6C54-D27A-9183-0DF4-E7D8A64309C0}"/>
              </a:ext>
            </a:extLst>
          </p:cNvPr>
          <p:cNvGraphicFramePr>
            <a:graphicFrameLocks noGrp="1"/>
          </p:cNvGraphicFramePr>
          <p:nvPr>
            <p:extLst>
              <p:ext uri="{D42A27DB-BD31-4B8C-83A1-F6EECF244321}">
                <p14:modId xmlns:p14="http://schemas.microsoft.com/office/powerpoint/2010/main" val="1343812184"/>
              </p:ext>
            </p:extLst>
          </p:nvPr>
        </p:nvGraphicFramePr>
        <p:xfrm>
          <a:off x="885867" y="1545502"/>
          <a:ext cx="9925008" cy="2468880"/>
        </p:xfrm>
        <a:graphic>
          <a:graphicData uri="http://schemas.openxmlformats.org/drawingml/2006/table">
            <a:tbl>
              <a:tblPr/>
              <a:tblGrid>
                <a:gridCol w="1847195">
                  <a:extLst>
                    <a:ext uri="{9D8B030D-6E8A-4147-A177-3AD203B41FA5}">
                      <a16:colId xmlns:a16="http://schemas.microsoft.com/office/drawing/2014/main" val="956101030"/>
                    </a:ext>
                  </a:extLst>
                </a:gridCol>
                <a:gridCol w="1114181">
                  <a:extLst>
                    <a:ext uri="{9D8B030D-6E8A-4147-A177-3AD203B41FA5}">
                      <a16:colId xmlns:a16="http://schemas.microsoft.com/office/drawing/2014/main" val="647477476"/>
                    </a:ext>
                  </a:extLst>
                </a:gridCol>
                <a:gridCol w="850296">
                  <a:extLst>
                    <a:ext uri="{9D8B030D-6E8A-4147-A177-3AD203B41FA5}">
                      <a16:colId xmlns:a16="http://schemas.microsoft.com/office/drawing/2014/main" val="954469857"/>
                    </a:ext>
                  </a:extLst>
                </a:gridCol>
                <a:gridCol w="850296">
                  <a:extLst>
                    <a:ext uri="{9D8B030D-6E8A-4147-A177-3AD203B41FA5}">
                      <a16:colId xmlns:a16="http://schemas.microsoft.com/office/drawing/2014/main" val="3632782195"/>
                    </a:ext>
                  </a:extLst>
                </a:gridCol>
                <a:gridCol w="703694">
                  <a:extLst>
                    <a:ext uri="{9D8B030D-6E8A-4147-A177-3AD203B41FA5}">
                      <a16:colId xmlns:a16="http://schemas.microsoft.com/office/drawing/2014/main" val="1106379254"/>
                    </a:ext>
                  </a:extLst>
                </a:gridCol>
                <a:gridCol w="850296">
                  <a:extLst>
                    <a:ext uri="{9D8B030D-6E8A-4147-A177-3AD203B41FA5}">
                      <a16:colId xmlns:a16="http://schemas.microsoft.com/office/drawing/2014/main" val="297017799"/>
                    </a:ext>
                  </a:extLst>
                </a:gridCol>
                <a:gridCol w="850296">
                  <a:extLst>
                    <a:ext uri="{9D8B030D-6E8A-4147-A177-3AD203B41FA5}">
                      <a16:colId xmlns:a16="http://schemas.microsoft.com/office/drawing/2014/main" val="81816960"/>
                    </a:ext>
                  </a:extLst>
                </a:gridCol>
                <a:gridCol w="1158162">
                  <a:extLst>
                    <a:ext uri="{9D8B030D-6E8A-4147-A177-3AD203B41FA5}">
                      <a16:colId xmlns:a16="http://schemas.microsoft.com/office/drawing/2014/main" val="3350541203"/>
                    </a:ext>
                  </a:extLst>
                </a:gridCol>
                <a:gridCol w="850296">
                  <a:extLst>
                    <a:ext uri="{9D8B030D-6E8A-4147-A177-3AD203B41FA5}">
                      <a16:colId xmlns:a16="http://schemas.microsoft.com/office/drawing/2014/main" val="2496330371"/>
                    </a:ext>
                  </a:extLst>
                </a:gridCol>
                <a:gridCol w="850296">
                  <a:extLst>
                    <a:ext uri="{9D8B030D-6E8A-4147-A177-3AD203B41FA5}">
                      <a16:colId xmlns:a16="http://schemas.microsoft.com/office/drawing/2014/main" val="1109075226"/>
                    </a:ext>
                  </a:extLst>
                </a:gridCol>
              </a:tblGrid>
              <a:tr h="383556">
                <a:tc>
                  <a:txBody>
                    <a:bodyPr/>
                    <a:lstStyle/>
                    <a:p>
                      <a:pPr algn="ctr" fontAlgn="ctr"/>
                      <a:endParaRPr lang="en-IN" sz="1200" b="1" i="0" u="none" strike="noStrike" dirty="0">
                        <a:solidFill>
                          <a:srgbClr val="FFFFFF"/>
                        </a:solidFill>
                        <a:effectLst/>
                        <a:highlight>
                          <a:srgbClr val="156082"/>
                        </a:highlight>
                        <a:latin typeface="Aptos Narrow" panose="020B0004020202020204" pitchFamily="34" charset="0"/>
                      </a:endParaRPr>
                    </a:p>
                  </a:txBody>
                  <a:tcPr marL="137160" marR="137160" marT="137160" marB="137160" anchor="ctr">
                    <a:lnL>
                      <a:noFill/>
                    </a:lnL>
                    <a:lnR w="635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156082"/>
                    </a:solidFill>
                  </a:tcPr>
                </a:tc>
                <a:tc gridSpan="3">
                  <a:txBody>
                    <a:bodyPr/>
                    <a:lstStyle/>
                    <a:p>
                      <a:pPr algn="ctr" fontAlgn="ctr"/>
                      <a:r>
                        <a:rPr lang="en-IN" sz="1200" b="1" i="0" u="none" strike="noStrike" dirty="0">
                          <a:solidFill>
                            <a:srgbClr val="FFFFFF"/>
                          </a:solidFill>
                          <a:effectLst/>
                          <a:highlight>
                            <a:srgbClr val="156082"/>
                          </a:highlight>
                          <a:latin typeface="Aptos Narrow" panose="020B0004020202020204" pitchFamily="34" charset="0"/>
                        </a:rPr>
                        <a:t>CNN </a:t>
                      </a:r>
                    </a:p>
                  </a:txBody>
                  <a:tcPr marL="137160" marR="137160" marT="137160" marB="13716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156082"/>
                    </a:solidFill>
                  </a:tcPr>
                </a:tc>
                <a:tc hMerge="1">
                  <a:txBody>
                    <a:bodyPr/>
                    <a:lstStyle/>
                    <a:p>
                      <a:endParaRPr/>
                    </a:p>
                  </a:txBody>
                  <a:tcPr marL="9525" marR="9525" marT="9525"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156082"/>
                    </a:solidFill>
                  </a:tcPr>
                </a:tc>
                <a:tc hMerge="1">
                  <a:txBody>
                    <a:bodyPr/>
                    <a:lstStyle/>
                    <a:p>
                      <a:endParaRPr dirty="0"/>
                    </a:p>
                  </a:txBody>
                  <a:tcPr marL="9525" marR="9525" marT="9525"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156082"/>
                    </a:solidFill>
                  </a:tcPr>
                </a:tc>
                <a:tc gridSpan="3">
                  <a:txBody>
                    <a:bodyPr/>
                    <a:lstStyle/>
                    <a:p>
                      <a:pPr algn="ctr" fontAlgn="ctr"/>
                      <a:r>
                        <a:rPr lang="en-IN" sz="1200" b="1" i="0" u="none" strike="noStrike" dirty="0">
                          <a:solidFill>
                            <a:srgbClr val="FFFFFF"/>
                          </a:solidFill>
                          <a:effectLst/>
                          <a:highlight>
                            <a:srgbClr val="156082"/>
                          </a:highlight>
                          <a:latin typeface="Aptos Narrow" panose="020B0004020202020204" pitchFamily="34" charset="0"/>
                        </a:rPr>
                        <a:t>LSTM</a:t>
                      </a:r>
                    </a:p>
                  </a:txBody>
                  <a:tcPr marL="137160" marR="137160" marT="137160" marB="13716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156082"/>
                    </a:solidFill>
                  </a:tcPr>
                </a:tc>
                <a:tc hMerge="1">
                  <a:txBody>
                    <a:bodyPr/>
                    <a:lstStyle/>
                    <a:p>
                      <a:pPr algn="ctr" fontAlgn="ctr"/>
                      <a:endParaRPr lang="en-IN" sz="1100" b="1" i="0" u="none" strike="noStrike" dirty="0">
                        <a:solidFill>
                          <a:srgbClr val="FFFFFF"/>
                        </a:solidFill>
                        <a:effectLst/>
                        <a:highlight>
                          <a:srgbClr val="156082"/>
                        </a:highlight>
                        <a:latin typeface="Aptos Narrow" panose="020B0004020202020204" pitchFamily="34" charset="0"/>
                      </a:endParaRPr>
                    </a:p>
                  </a:txBody>
                  <a:tcPr marL="9525" marR="9525" marT="9525"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156082"/>
                    </a:solidFill>
                  </a:tcPr>
                </a:tc>
                <a:tc hMerge="1">
                  <a:txBody>
                    <a:bodyPr/>
                    <a:lstStyle/>
                    <a:p>
                      <a:pPr algn="ctr" fontAlgn="ctr"/>
                      <a:endParaRPr lang="en-IN" sz="1100" b="1" i="0" u="none" strike="noStrike" dirty="0">
                        <a:solidFill>
                          <a:srgbClr val="FFFFFF"/>
                        </a:solidFill>
                        <a:effectLst/>
                        <a:highlight>
                          <a:srgbClr val="156082"/>
                        </a:highlight>
                        <a:latin typeface="Aptos Narrow" panose="020B0004020202020204" pitchFamily="34" charset="0"/>
                      </a:endParaRPr>
                    </a:p>
                  </a:txBody>
                  <a:tcPr marL="9525" marR="9525" marT="9525"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156082"/>
                    </a:solidFill>
                  </a:tcPr>
                </a:tc>
                <a:tc gridSpan="3">
                  <a:txBody>
                    <a:bodyPr/>
                    <a:lstStyle/>
                    <a:p>
                      <a:pPr algn="ctr" fontAlgn="ctr"/>
                      <a:r>
                        <a:rPr lang="en-IN" sz="1200" b="1" i="0" u="none" strike="noStrike" dirty="0">
                          <a:solidFill>
                            <a:srgbClr val="FFFFFF"/>
                          </a:solidFill>
                          <a:effectLst/>
                          <a:highlight>
                            <a:srgbClr val="156082"/>
                          </a:highlight>
                          <a:latin typeface="Aptos Narrow" panose="020B0004020202020204" pitchFamily="34" charset="0"/>
                        </a:rPr>
                        <a:t>Transformers</a:t>
                      </a:r>
                    </a:p>
                  </a:txBody>
                  <a:tcPr marL="137160" marR="137160" marT="137160" marB="137160" anchor="ctr">
                    <a:lnL w="6350" cap="flat" cmpd="sng" algn="ctr">
                      <a:solidFill>
                        <a:srgbClr val="FFFFFF"/>
                      </a:solidFill>
                      <a:prstDash val="solid"/>
                      <a:round/>
                      <a:headEnd type="none" w="med" len="med"/>
                      <a:tailEnd type="none" w="med" len="med"/>
                    </a:lnL>
                    <a:lnR>
                      <a:noFill/>
                    </a:lnR>
                    <a:lnT>
                      <a:noFill/>
                    </a:lnT>
                    <a:lnB w="6350" cap="flat" cmpd="sng" algn="ctr">
                      <a:solidFill>
                        <a:srgbClr val="FFFFFF"/>
                      </a:solidFill>
                      <a:prstDash val="solid"/>
                      <a:round/>
                      <a:headEnd type="none" w="med" len="med"/>
                      <a:tailEnd type="none" w="med" len="med"/>
                    </a:lnB>
                    <a:solidFill>
                      <a:srgbClr val="156082"/>
                    </a:solidFill>
                  </a:tcPr>
                </a:tc>
                <a:tc hMerge="1">
                  <a:txBody>
                    <a:bodyPr/>
                    <a:lstStyle/>
                    <a:p>
                      <a:pPr algn="ctr" fontAlgn="ctr"/>
                      <a:endParaRPr lang="en-IN" sz="1100" b="1" i="0" u="none" strike="noStrike" dirty="0">
                        <a:solidFill>
                          <a:srgbClr val="FFFFFF"/>
                        </a:solidFill>
                        <a:effectLst/>
                        <a:highlight>
                          <a:srgbClr val="156082"/>
                        </a:highlight>
                        <a:latin typeface="Aptos Narrow" panose="020B0004020202020204" pitchFamily="34" charset="0"/>
                      </a:endParaRPr>
                    </a:p>
                  </a:txBody>
                  <a:tcPr marL="9525" marR="9525" marT="9525"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156082"/>
                    </a:solidFill>
                  </a:tcPr>
                </a:tc>
                <a:tc hMerge="1">
                  <a:txBody>
                    <a:bodyPr/>
                    <a:lstStyle/>
                    <a:p>
                      <a:pPr algn="ctr" fontAlgn="ctr"/>
                      <a:endParaRPr lang="en-IN" sz="1100" b="1" i="0" u="none" strike="noStrike" dirty="0">
                        <a:solidFill>
                          <a:srgbClr val="FFFFFF"/>
                        </a:solidFill>
                        <a:effectLst/>
                        <a:highlight>
                          <a:srgbClr val="156082"/>
                        </a:highlight>
                        <a:latin typeface="Aptos Narrow" panose="020B0004020202020204" pitchFamily="34" charset="0"/>
                      </a:endParaRPr>
                    </a:p>
                  </a:txBody>
                  <a:tcPr marL="9525" marR="9525" marT="9525" marB="0" anchor="ctr">
                    <a:lnL w="6350" cap="flat" cmpd="sng" algn="ctr">
                      <a:solidFill>
                        <a:srgbClr val="FFFFFF"/>
                      </a:solidFill>
                      <a:prstDash val="solid"/>
                      <a:round/>
                      <a:headEnd type="none" w="med" len="med"/>
                      <a:tailEnd type="none" w="med" len="med"/>
                    </a:lnL>
                    <a:lnR>
                      <a:noFill/>
                    </a:lnR>
                    <a:lnT>
                      <a:noFill/>
                    </a:lnT>
                    <a:lnB w="6350" cap="flat" cmpd="sng" algn="ctr">
                      <a:solidFill>
                        <a:srgbClr val="FFFFFF"/>
                      </a:solidFill>
                      <a:prstDash val="solid"/>
                      <a:round/>
                      <a:headEnd type="none" w="med" len="med"/>
                      <a:tailEnd type="none" w="med" len="med"/>
                    </a:lnB>
                    <a:solidFill>
                      <a:srgbClr val="156082"/>
                    </a:solidFill>
                  </a:tcPr>
                </a:tc>
                <a:extLst>
                  <a:ext uri="{0D108BD9-81ED-4DB2-BD59-A6C34878D82A}">
                    <a16:rowId xmlns:a16="http://schemas.microsoft.com/office/drawing/2014/main" val="2240629103"/>
                  </a:ext>
                </a:extLst>
              </a:tr>
              <a:tr h="383556">
                <a:tc>
                  <a:txBody>
                    <a:bodyPr/>
                    <a:lstStyle/>
                    <a:p>
                      <a:pPr marL="0" algn="ctr" defTabSz="914400" rtl="0" eaLnBrk="1" fontAlgn="ctr" latinLnBrk="0" hangingPunct="1"/>
                      <a:r>
                        <a:rPr lang="en-IN" sz="1200" b="1" i="0" u="none" strike="noStrike" kern="1200">
                          <a:solidFill>
                            <a:srgbClr val="FFFFFF"/>
                          </a:solidFill>
                          <a:effectLst/>
                          <a:highlight>
                            <a:srgbClr val="156082"/>
                          </a:highlight>
                          <a:latin typeface="Aptos Narrow" panose="020B0004020202020204" pitchFamily="34" charset="0"/>
                          <a:ea typeface="+mn-ea"/>
                          <a:cs typeface="+mn-cs"/>
                        </a:rPr>
                        <a:t>sequence_length</a:t>
                      </a:r>
                    </a:p>
                  </a:txBody>
                  <a:tcPr marL="137160" marR="137160" marT="137160" marB="137160" anchor="ctr">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156082"/>
                    </a:solidFill>
                  </a:tcPr>
                </a:tc>
                <a:tc>
                  <a:txBody>
                    <a:bodyPr/>
                    <a:lstStyle/>
                    <a:p>
                      <a:pPr marL="0" algn="ctr" defTabSz="914400" rtl="0" eaLnBrk="1" fontAlgn="ctr" latinLnBrk="0" hangingPunct="1"/>
                      <a:r>
                        <a:rPr lang="en-IN" sz="1200" b="1" i="0" u="none" strike="noStrike" kern="1200">
                          <a:solidFill>
                            <a:srgbClr val="FFFFFF"/>
                          </a:solidFill>
                          <a:effectLst/>
                          <a:highlight>
                            <a:srgbClr val="156082"/>
                          </a:highlight>
                          <a:latin typeface="Aptos Narrow" panose="020B0004020202020204" pitchFamily="34" charset="0"/>
                          <a:ea typeface="+mn-ea"/>
                          <a:cs typeface="+mn-cs"/>
                        </a:rPr>
                        <a:t>5</a:t>
                      </a:r>
                    </a:p>
                  </a:txBody>
                  <a:tcPr marL="137160" marR="137160" marT="137160" marB="13716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156082"/>
                    </a:solidFill>
                  </a:tcPr>
                </a:tc>
                <a:tc>
                  <a:txBody>
                    <a:bodyPr/>
                    <a:lstStyle/>
                    <a:p>
                      <a:pPr marL="0" algn="ctr" defTabSz="914400" rtl="0" eaLnBrk="1" fontAlgn="ctr" latinLnBrk="0" hangingPunct="1"/>
                      <a:r>
                        <a:rPr lang="en-IN" sz="1200" b="1" i="0" u="none" strike="noStrike" kern="1200" dirty="0">
                          <a:solidFill>
                            <a:srgbClr val="FFFFFF"/>
                          </a:solidFill>
                          <a:effectLst/>
                          <a:highlight>
                            <a:srgbClr val="156082"/>
                          </a:highlight>
                          <a:latin typeface="Aptos Narrow" panose="020B0004020202020204" pitchFamily="34" charset="0"/>
                          <a:ea typeface="+mn-ea"/>
                          <a:cs typeface="+mn-cs"/>
                        </a:rPr>
                        <a:t>10</a:t>
                      </a:r>
                    </a:p>
                  </a:txBody>
                  <a:tcPr marL="137160" marR="137160" marT="137160" marB="13716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156082"/>
                    </a:solidFill>
                  </a:tcPr>
                </a:tc>
                <a:tc>
                  <a:txBody>
                    <a:bodyPr/>
                    <a:lstStyle/>
                    <a:p>
                      <a:pPr marL="0" algn="ctr" defTabSz="914400" rtl="0" eaLnBrk="1" fontAlgn="ctr" latinLnBrk="0" hangingPunct="1"/>
                      <a:r>
                        <a:rPr lang="en-IN" sz="1200" b="1" i="0" u="none" strike="noStrike" kern="1200">
                          <a:solidFill>
                            <a:srgbClr val="FFFFFF"/>
                          </a:solidFill>
                          <a:effectLst/>
                          <a:highlight>
                            <a:srgbClr val="156082"/>
                          </a:highlight>
                          <a:latin typeface="Aptos Narrow" panose="020B0004020202020204" pitchFamily="34" charset="0"/>
                          <a:ea typeface="+mn-ea"/>
                          <a:cs typeface="+mn-cs"/>
                        </a:rPr>
                        <a:t>30</a:t>
                      </a:r>
                    </a:p>
                  </a:txBody>
                  <a:tcPr marL="137160" marR="137160" marT="137160" marB="13716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156082"/>
                    </a:solidFill>
                  </a:tcPr>
                </a:tc>
                <a:tc>
                  <a:txBody>
                    <a:bodyPr/>
                    <a:lstStyle/>
                    <a:p>
                      <a:pPr marL="0" algn="ctr" defTabSz="914400" rtl="0" eaLnBrk="1" fontAlgn="ctr" latinLnBrk="0" hangingPunct="1"/>
                      <a:r>
                        <a:rPr lang="en-IN" sz="1200" b="1" i="0" u="none" strike="noStrike" kern="1200">
                          <a:solidFill>
                            <a:srgbClr val="FFFFFF"/>
                          </a:solidFill>
                          <a:effectLst/>
                          <a:highlight>
                            <a:srgbClr val="156082"/>
                          </a:highlight>
                          <a:latin typeface="Aptos Narrow" panose="020B0004020202020204" pitchFamily="34" charset="0"/>
                          <a:ea typeface="+mn-ea"/>
                          <a:cs typeface="+mn-cs"/>
                        </a:rPr>
                        <a:t>5</a:t>
                      </a:r>
                    </a:p>
                  </a:txBody>
                  <a:tcPr marL="137160" marR="137160" marT="137160" marB="13716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156082"/>
                    </a:solidFill>
                  </a:tcPr>
                </a:tc>
                <a:tc>
                  <a:txBody>
                    <a:bodyPr/>
                    <a:lstStyle/>
                    <a:p>
                      <a:pPr marL="0" algn="ctr" defTabSz="914400" rtl="0" eaLnBrk="1" fontAlgn="ctr" latinLnBrk="0" hangingPunct="1"/>
                      <a:r>
                        <a:rPr lang="en-IN" sz="1200" b="1" i="0" u="none" strike="noStrike" kern="1200">
                          <a:solidFill>
                            <a:srgbClr val="FFFFFF"/>
                          </a:solidFill>
                          <a:effectLst/>
                          <a:highlight>
                            <a:srgbClr val="156082"/>
                          </a:highlight>
                          <a:latin typeface="Aptos Narrow" panose="020B0004020202020204" pitchFamily="34" charset="0"/>
                          <a:ea typeface="+mn-ea"/>
                          <a:cs typeface="+mn-cs"/>
                        </a:rPr>
                        <a:t>10</a:t>
                      </a:r>
                    </a:p>
                  </a:txBody>
                  <a:tcPr marL="137160" marR="137160" marT="137160" marB="13716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156082"/>
                    </a:solidFill>
                  </a:tcPr>
                </a:tc>
                <a:tc>
                  <a:txBody>
                    <a:bodyPr/>
                    <a:lstStyle/>
                    <a:p>
                      <a:pPr marL="0" algn="ctr" defTabSz="914400" rtl="0" eaLnBrk="1" fontAlgn="ctr" latinLnBrk="0" hangingPunct="1"/>
                      <a:r>
                        <a:rPr lang="en-IN" sz="1200" b="1" i="0" u="none" strike="noStrike" kern="1200">
                          <a:solidFill>
                            <a:srgbClr val="FFFFFF"/>
                          </a:solidFill>
                          <a:effectLst/>
                          <a:highlight>
                            <a:srgbClr val="156082"/>
                          </a:highlight>
                          <a:latin typeface="Aptos Narrow" panose="020B0004020202020204" pitchFamily="34" charset="0"/>
                          <a:ea typeface="+mn-ea"/>
                          <a:cs typeface="+mn-cs"/>
                        </a:rPr>
                        <a:t>30</a:t>
                      </a:r>
                    </a:p>
                  </a:txBody>
                  <a:tcPr marL="137160" marR="137160" marT="137160" marB="13716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156082"/>
                    </a:solidFill>
                  </a:tcPr>
                </a:tc>
                <a:tc>
                  <a:txBody>
                    <a:bodyPr/>
                    <a:lstStyle/>
                    <a:p>
                      <a:pPr marL="0" algn="ctr" defTabSz="914400" rtl="0" eaLnBrk="1" fontAlgn="ctr" latinLnBrk="0" hangingPunct="1"/>
                      <a:r>
                        <a:rPr lang="en-IN" sz="1200" b="1" i="0" u="none" strike="noStrike" kern="1200">
                          <a:solidFill>
                            <a:srgbClr val="FFFFFF"/>
                          </a:solidFill>
                          <a:effectLst/>
                          <a:highlight>
                            <a:srgbClr val="156082"/>
                          </a:highlight>
                          <a:latin typeface="Aptos Narrow" panose="020B0004020202020204" pitchFamily="34" charset="0"/>
                          <a:ea typeface="+mn-ea"/>
                          <a:cs typeface="+mn-cs"/>
                        </a:rPr>
                        <a:t>5</a:t>
                      </a:r>
                    </a:p>
                  </a:txBody>
                  <a:tcPr marL="137160" marR="137160" marT="137160" marB="13716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156082"/>
                    </a:solidFill>
                  </a:tcPr>
                </a:tc>
                <a:tc>
                  <a:txBody>
                    <a:bodyPr/>
                    <a:lstStyle/>
                    <a:p>
                      <a:pPr marL="0" algn="ctr" defTabSz="914400" rtl="0" eaLnBrk="1" fontAlgn="ctr" latinLnBrk="0" hangingPunct="1"/>
                      <a:r>
                        <a:rPr lang="en-IN" sz="1200" b="1" i="0" u="none" strike="noStrike" kern="1200">
                          <a:solidFill>
                            <a:srgbClr val="FFFFFF"/>
                          </a:solidFill>
                          <a:effectLst/>
                          <a:highlight>
                            <a:srgbClr val="156082"/>
                          </a:highlight>
                          <a:latin typeface="Aptos Narrow" panose="020B0004020202020204" pitchFamily="34" charset="0"/>
                          <a:ea typeface="+mn-ea"/>
                          <a:cs typeface="+mn-cs"/>
                        </a:rPr>
                        <a:t>10</a:t>
                      </a:r>
                    </a:p>
                  </a:txBody>
                  <a:tcPr marL="137160" marR="137160" marT="137160" marB="13716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156082"/>
                    </a:solidFill>
                  </a:tcPr>
                </a:tc>
                <a:tc>
                  <a:txBody>
                    <a:bodyPr/>
                    <a:lstStyle/>
                    <a:p>
                      <a:pPr marL="0" algn="ctr" defTabSz="914400" rtl="0" eaLnBrk="1" fontAlgn="ctr" latinLnBrk="0" hangingPunct="1"/>
                      <a:r>
                        <a:rPr lang="en-IN" sz="1200" b="1" i="0" u="none" strike="noStrike" kern="1200" dirty="0">
                          <a:solidFill>
                            <a:srgbClr val="FFFFFF"/>
                          </a:solidFill>
                          <a:effectLst/>
                          <a:highlight>
                            <a:srgbClr val="156082"/>
                          </a:highlight>
                          <a:latin typeface="Aptos Narrow" panose="020B0004020202020204" pitchFamily="34" charset="0"/>
                          <a:ea typeface="+mn-ea"/>
                          <a:cs typeface="+mn-cs"/>
                        </a:rPr>
                        <a:t>30</a:t>
                      </a:r>
                    </a:p>
                  </a:txBody>
                  <a:tcPr marL="137160" marR="137160" marT="137160" marB="137160" anchor="ctr">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156082"/>
                    </a:solidFill>
                  </a:tcPr>
                </a:tc>
                <a:extLst>
                  <a:ext uri="{0D108BD9-81ED-4DB2-BD59-A6C34878D82A}">
                    <a16:rowId xmlns:a16="http://schemas.microsoft.com/office/drawing/2014/main" val="2108542516"/>
                  </a:ext>
                </a:extLst>
              </a:tr>
              <a:tr h="383556">
                <a:tc>
                  <a:txBody>
                    <a:bodyPr/>
                    <a:lstStyle/>
                    <a:p>
                      <a:pPr algn="l" fontAlgn="b"/>
                      <a:r>
                        <a:rPr lang="en-IN" sz="1200" b="0" i="0" u="none" strike="noStrike">
                          <a:solidFill>
                            <a:srgbClr val="000000"/>
                          </a:solidFill>
                          <a:effectLst/>
                          <a:highlight>
                            <a:srgbClr val="C0E6F5"/>
                          </a:highlight>
                          <a:latin typeface="Aptos Narrow" panose="020B0004020202020204" pitchFamily="34" charset="0"/>
                        </a:rPr>
                        <a:t>MSE</a:t>
                      </a:r>
                    </a:p>
                  </a:txBody>
                  <a:tcPr marL="137160" marR="137160" marT="137160" marB="137160" anchor="ctr">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C0E6F5"/>
                    </a:solidFill>
                  </a:tcPr>
                </a:tc>
                <a:tc>
                  <a:txBody>
                    <a:bodyPr/>
                    <a:lstStyle/>
                    <a:p>
                      <a:pPr algn="ctr" fontAlgn="ctr"/>
                      <a:r>
                        <a:rPr lang="en-IN" sz="1200" b="0" i="0" u="none" strike="noStrike">
                          <a:solidFill>
                            <a:srgbClr val="000000"/>
                          </a:solidFill>
                          <a:effectLst/>
                          <a:highlight>
                            <a:srgbClr val="C0E6F5"/>
                          </a:highlight>
                          <a:latin typeface="Aptos Narrow" panose="020B0004020202020204" pitchFamily="34" charset="0"/>
                        </a:rPr>
                        <a:t>430.19</a:t>
                      </a:r>
                    </a:p>
                  </a:txBody>
                  <a:tcPr marL="137160" marR="137160" marT="137160" marB="13716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C0E6F5"/>
                    </a:solidFill>
                  </a:tcPr>
                </a:tc>
                <a:tc>
                  <a:txBody>
                    <a:bodyPr/>
                    <a:lstStyle/>
                    <a:p>
                      <a:pPr algn="ctr" fontAlgn="ctr"/>
                      <a:r>
                        <a:rPr lang="en-IN" sz="1200" b="0" i="0" u="none" strike="noStrike">
                          <a:solidFill>
                            <a:srgbClr val="000000"/>
                          </a:solidFill>
                          <a:effectLst/>
                          <a:highlight>
                            <a:srgbClr val="C0E6F5"/>
                          </a:highlight>
                          <a:latin typeface="Aptos Narrow" panose="020B0004020202020204" pitchFamily="34" charset="0"/>
                        </a:rPr>
                        <a:t>349.08</a:t>
                      </a:r>
                    </a:p>
                  </a:txBody>
                  <a:tcPr marL="137160" marR="137160" marT="137160" marB="13716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C0E6F5"/>
                    </a:solidFill>
                  </a:tcPr>
                </a:tc>
                <a:tc>
                  <a:txBody>
                    <a:bodyPr/>
                    <a:lstStyle/>
                    <a:p>
                      <a:pPr algn="ctr" fontAlgn="ctr"/>
                      <a:r>
                        <a:rPr lang="en-IN" sz="1200" b="0" i="0" u="none" strike="noStrike">
                          <a:solidFill>
                            <a:srgbClr val="000000"/>
                          </a:solidFill>
                          <a:effectLst/>
                          <a:highlight>
                            <a:srgbClr val="C0E6F5"/>
                          </a:highlight>
                          <a:latin typeface="Aptos Narrow" panose="020B0004020202020204" pitchFamily="34" charset="0"/>
                        </a:rPr>
                        <a:t>478.82</a:t>
                      </a:r>
                    </a:p>
                  </a:txBody>
                  <a:tcPr marL="137160" marR="137160" marT="137160" marB="13716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C0E6F5"/>
                    </a:solidFill>
                  </a:tcPr>
                </a:tc>
                <a:tc>
                  <a:txBody>
                    <a:bodyPr/>
                    <a:lstStyle/>
                    <a:p>
                      <a:pPr algn="ctr" fontAlgn="ctr"/>
                      <a:r>
                        <a:rPr lang="en-IN" sz="1200" b="0" i="0" u="none" strike="noStrike">
                          <a:solidFill>
                            <a:srgbClr val="000000"/>
                          </a:solidFill>
                          <a:effectLst/>
                          <a:highlight>
                            <a:srgbClr val="C0E6F5"/>
                          </a:highlight>
                          <a:latin typeface="Aptos Narrow" panose="020B0004020202020204" pitchFamily="34" charset="0"/>
                        </a:rPr>
                        <a:t>372.30</a:t>
                      </a:r>
                    </a:p>
                  </a:txBody>
                  <a:tcPr marL="137160" marR="137160" marT="137160" marB="13716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C0E6F5"/>
                    </a:solidFill>
                  </a:tcPr>
                </a:tc>
                <a:tc>
                  <a:txBody>
                    <a:bodyPr/>
                    <a:lstStyle/>
                    <a:p>
                      <a:pPr algn="ctr" fontAlgn="ctr"/>
                      <a:r>
                        <a:rPr lang="en-IN" sz="1200" b="0" i="0" u="none" strike="noStrike">
                          <a:solidFill>
                            <a:srgbClr val="000000"/>
                          </a:solidFill>
                          <a:effectLst/>
                          <a:highlight>
                            <a:srgbClr val="C0E6F5"/>
                          </a:highlight>
                          <a:latin typeface="Aptos Narrow" panose="020B0004020202020204" pitchFamily="34" charset="0"/>
                        </a:rPr>
                        <a:t>359.22</a:t>
                      </a:r>
                    </a:p>
                  </a:txBody>
                  <a:tcPr marL="137160" marR="137160" marT="137160" marB="13716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C0E6F5"/>
                    </a:solidFill>
                  </a:tcPr>
                </a:tc>
                <a:tc>
                  <a:txBody>
                    <a:bodyPr/>
                    <a:lstStyle/>
                    <a:p>
                      <a:pPr algn="ctr" fontAlgn="ctr"/>
                      <a:r>
                        <a:rPr lang="en-IN" sz="1200" b="0" i="0" u="none" strike="noStrike">
                          <a:solidFill>
                            <a:srgbClr val="000000"/>
                          </a:solidFill>
                          <a:effectLst/>
                          <a:highlight>
                            <a:srgbClr val="C0E6F5"/>
                          </a:highlight>
                          <a:latin typeface="Aptos Narrow" panose="020B0004020202020204" pitchFamily="34" charset="0"/>
                        </a:rPr>
                        <a:t>362.05</a:t>
                      </a:r>
                    </a:p>
                  </a:txBody>
                  <a:tcPr marL="137160" marR="137160" marT="137160" marB="13716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C0E6F5"/>
                    </a:solidFill>
                  </a:tcPr>
                </a:tc>
                <a:tc>
                  <a:txBody>
                    <a:bodyPr/>
                    <a:lstStyle/>
                    <a:p>
                      <a:pPr algn="ctr" fontAlgn="ctr"/>
                      <a:r>
                        <a:rPr lang="en-IN" sz="1200" b="0" i="0" u="none" strike="noStrike">
                          <a:solidFill>
                            <a:srgbClr val="000000"/>
                          </a:solidFill>
                          <a:effectLst/>
                          <a:highlight>
                            <a:srgbClr val="C0E6F5"/>
                          </a:highlight>
                          <a:latin typeface="Aptos Narrow" panose="020B0004020202020204" pitchFamily="34" charset="0"/>
                        </a:rPr>
                        <a:t>461.26</a:t>
                      </a:r>
                    </a:p>
                  </a:txBody>
                  <a:tcPr marL="137160" marR="137160" marT="137160" marB="13716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C0E6F5"/>
                    </a:solidFill>
                  </a:tcPr>
                </a:tc>
                <a:tc>
                  <a:txBody>
                    <a:bodyPr/>
                    <a:lstStyle/>
                    <a:p>
                      <a:pPr algn="ctr" fontAlgn="ctr"/>
                      <a:r>
                        <a:rPr lang="en-IN" sz="1200" b="0" i="0" u="none" strike="noStrike">
                          <a:solidFill>
                            <a:srgbClr val="000000"/>
                          </a:solidFill>
                          <a:effectLst/>
                          <a:highlight>
                            <a:srgbClr val="C0E6F5"/>
                          </a:highlight>
                          <a:latin typeface="Aptos Narrow" panose="020B0004020202020204" pitchFamily="34" charset="0"/>
                        </a:rPr>
                        <a:t>413.18</a:t>
                      </a:r>
                    </a:p>
                  </a:txBody>
                  <a:tcPr marL="137160" marR="137160" marT="137160" marB="13716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C0E6F5"/>
                    </a:solidFill>
                  </a:tcPr>
                </a:tc>
                <a:tc>
                  <a:txBody>
                    <a:bodyPr/>
                    <a:lstStyle/>
                    <a:p>
                      <a:pPr algn="ctr" fontAlgn="ctr"/>
                      <a:r>
                        <a:rPr lang="en-IN" sz="1200" b="0" i="0" u="none" strike="noStrike" dirty="0">
                          <a:solidFill>
                            <a:srgbClr val="000000"/>
                          </a:solidFill>
                          <a:effectLst/>
                          <a:highlight>
                            <a:srgbClr val="C0E6F5"/>
                          </a:highlight>
                          <a:latin typeface="Aptos Narrow" panose="020B0004020202020204" pitchFamily="34" charset="0"/>
                        </a:rPr>
                        <a:t>367.22</a:t>
                      </a:r>
                    </a:p>
                  </a:txBody>
                  <a:tcPr marL="137160" marR="137160" marT="137160" marB="137160" anchor="ctr">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C0E6F5"/>
                    </a:solidFill>
                  </a:tcPr>
                </a:tc>
                <a:extLst>
                  <a:ext uri="{0D108BD9-81ED-4DB2-BD59-A6C34878D82A}">
                    <a16:rowId xmlns:a16="http://schemas.microsoft.com/office/drawing/2014/main" val="501423357"/>
                  </a:ext>
                </a:extLst>
              </a:tr>
              <a:tr h="383556">
                <a:tc>
                  <a:txBody>
                    <a:bodyPr/>
                    <a:lstStyle/>
                    <a:p>
                      <a:pPr algn="l" fontAlgn="b"/>
                      <a:r>
                        <a:rPr lang="en-IN" sz="1200" b="0" i="0" u="none" strike="noStrike" dirty="0">
                          <a:solidFill>
                            <a:srgbClr val="000000"/>
                          </a:solidFill>
                          <a:effectLst/>
                          <a:highlight>
                            <a:srgbClr val="83CCEB"/>
                          </a:highlight>
                          <a:latin typeface="Aptos Narrow" panose="020B0004020202020204" pitchFamily="34" charset="0"/>
                        </a:rPr>
                        <a:t>RMSE</a:t>
                      </a:r>
                    </a:p>
                  </a:txBody>
                  <a:tcPr marL="137160" marR="137160" marT="137160" marB="137160" anchor="ctr">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83CCEB"/>
                    </a:solidFill>
                  </a:tcPr>
                </a:tc>
                <a:tc>
                  <a:txBody>
                    <a:bodyPr/>
                    <a:lstStyle/>
                    <a:p>
                      <a:pPr algn="ctr" fontAlgn="ctr"/>
                      <a:r>
                        <a:rPr lang="en-IN" sz="1200" b="0" i="0" u="none" strike="noStrike">
                          <a:solidFill>
                            <a:srgbClr val="000000"/>
                          </a:solidFill>
                          <a:effectLst/>
                          <a:highlight>
                            <a:srgbClr val="83CCEB"/>
                          </a:highlight>
                          <a:latin typeface="Aptos Narrow" panose="020B0004020202020204" pitchFamily="34" charset="0"/>
                        </a:rPr>
                        <a:t>20.74</a:t>
                      </a:r>
                    </a:p>
                  </a:txBody>
                  <a:tcPr marL="137160" marR="137160" marT="137160" marB="13716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83CCEB"/>
                    </a:solidFill>
                  </a:tcPr>
                </a:tc>
                <a:tc>
                  <a:txBody>
                    <a:bodyPr/>
                    <a:lstStyle/>
                    <a:p>
                      <a:pPr algn="ctr" fontAlgn="ctr"/>
                      <a:r>
                        <a:rPr lang="en-IN" sz="1200" b="0" i="0" u="none" strike="noStrike">
                          <a:solidFill>
                            <a:srgbClr val="000000"/>
                          </a:solidFill>
                          <a:effectLst/>
                          <a:highlight>
                            <a:srgbClr val="83CCEB"/>
                          </a:highlight>
                          <a:latin typeface="Aptos Narrow" panose="020B0004020202020204" pitchFamily="34" charset="0"/>
                        </a:rPr>
                        <a:t>18.68</a:t>
                      </a:r>
                    </a:p>
                  </a:txBody>
                  <a:tcPr marL="137160" marR="137160" marT="137160" marB="13716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83CCEB"/>
                    </a:solidFill>
                  </a:tcPr>
                </a:tc>
                <a:tc>
                  <a:txBody>
                    <a:bodyPr/>
                    <a:lstStyle/>
                    <a:p>
                      <a:pPr algn="ctr" fontAlgn="ctr"/>
                      <a:r>
                        <a:rPr lang="en-IN" sz="1200" b="0" i="0" u="none" strike="noStrike">
                          <a:solidFill>
                            <a:srgbClr val="000000"/>
                          </a:solidFill>
                          <a:effectLst/>
                          <a:highlight>
                            <a:srgbClr val="83CCEB"/>
                          </a:highlight>
                          <a:latin typeface="Aptos Narrow" panose="020B0004020202020204" pitchFamily="34" charset="0"/>
                        </a:rPr>
                        <a:t>21.88</a:t>
                      </a:r>
                    </a:p>
                  </a:txBody>
                  <a:tcPr marL="137160" marR="137160" marT="137160" marB="13716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83CCEB"/>
                    </a:solidFill>
                  </a:tcPr>
                </a:tc>
                <a:tc>
                  <a:txBody>
                    <a:bodyPr/>
                    <a:lstStyle/>
                    <a:p>
                      <a:pPr algn="ctr" fontAlgn="ctr"/>
                      <a:r>
                        <a:rPr lang="en-IN" sz="1200" b="0" i="0" u="none" strike="noStrike">
                          <a:solidFill>
                            <a:srgbClr val="000000"/>
                          </a:solidFill>
                          <a:effectLst/>
                          <a:highlight>
                            <a:srgbClr val="83CCEB"/>
                          </a:highlight>
                          <a:latin typeface="Aptos Narrow" panose="020B0004020202020204" pitchFamily="34" charset="0"/>
                        </a:rPr>
                        <a:t>19.30</a:t>
                      </a:r>
                    </a:p>
                  </a:txBody>
                  <a:tcPr marL="137160" marR="137160" marT="137160" marB="13716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83CCEB"/>
                    </a:solidFill>
                  </a:tcPr>
                </a:tc>
                <a:tc>
                  <a:txBody>
                    <a:bodyPr/>
                    <a:lstStyle/>
                    <a:p>
                      <a:pPr algn="ctr" fontAlgn="ctr"/>
                      <a:r>
                        <a:rPr lang="en-IN" sz="1200" b="0" i="0" u="none" strike="noStrike">
                          <a:solidFill>
                            <a:srgbClr val="000000"/>
                          </a:solidFill>
                          <a:effectLst/>
                          <a:highlight>
                            <a:srgbClr val="83CCEB"/>
                          </a:highlight>
                          <a:latin typeface="Aptos Narrow" panose="020B0004020202020204" pitchFamily="34" charset="0"/>
                        </a:rPr>
                        <a:t>18.95</a:t>
                      </a:r>
                    </a:p>
                  </a:txBody>
                  <a:tcPr marL="137160" marR="137160" marT="137160" marB="13716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83CCEB"/>
                    </a:solidFill>
                  </a:tcPr>
                </a:tc>
                <a:tc>
                  <a:txBody>
                    <a:bodyPr/>
                    <a:lstStyle/>
                    <a:p>
                      <a:pPr algn="ctr" fontAlgn="ctr"/>
                      <a:r>
                        <a:rPr lang="en-IN" sz="1200" b="0" i="0" u="none" strike="noStrike">
                          <a:solidFill>
                            <a:srgbClr val="000000"/>
                          </a:solidFill>
                          <a:effectLst/>
                          <a:highlight>
                            <a:srgbClr val="83CCEB"/>
                          </a:highlight>
                          <a:latin typeface="Aptos Narrow" panose="020B0004020202020204" pitchFamily="34" charset="0"/>
                        </a:rPr>
                        <a:t>19.03</a:t>
                      </a:r>
                    </a:p>
                  </a:txBody>
                  <a:tcPr marL="137160" marR="137160" marT="137160" marB="13716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83CCEB"/>
                    </a:solidFill>
                  </a:tcPr>
                </a:tc>
                <a:tc>
                  <a:txBody>
                    <a:bodyPr/>
                    <a:lstStyle/>
                    <a:p>
                      <a:pPr algn="ctr" fontAlgn="ctr"/>
                      <a:r>
                        <a:rPr lang="en-IN" sz="1200" b="0" i="0" u="none" strike="noStrike" dirty="0">
                          <a:solidFill>
                            <a:srgbClr val="000000"/>
                          </a:solidFill>
                          <a:effectLst/>
                          <a:highlight>
                            <a:srgbClr val="83CCEB"/>
                          </a:highlight>
                          <a:latin typeface="Aptos Narrow" panose="020B0004020202020204" pitchFamily="34" charset="0"/>
                        </a:rPr>
                        <a:t>21.48</a:t>
                      </a:r>
                    </a:p>
                  </a:txBody>
                  <a:tcPr marL="137160" marR="137160" marT="137160" marB="13716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83CCEB"/>
                    </a:solidFill>
                  </a:tcPr>
                </a:tc>
                <a:tc>
                  <a:txBody>
                    <a:bodyPr/>
                    <a:lstStyle/>
                    <a:p>
                      <a:pPr algn="ctr" fontAlgn="ctr"/>
                      <a:r>
                        <a:rPr lang="en-IN" sz="1200" b="0" i="0" u="none" strike="noStrike">
                          <a:solidFill>
                            <a:srgbClr val="000000"/>
                          </a:solidFill>
                          <a:effectLst/>
                          <a:highlight>
                            <a:srgbClr val="83CCEB"/>
                          </a:highlight>
                          <a:latin typeface="Aptos Narrow" panose="020B0004020202020204" pitchFamily="34" charset="0"/>
                        </a:rPr>
                        <a:t>20.33</a:t>
                      </a:r>
                    </a:p>
                  </a:txBody>
                  <a:tcPr marL="137160" marR="137160" marT="137160" marB="13716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83CCEB"/>
                    </a:solidFill>
                  </a:tcPr>
                </a:tc>
                <a:tc>
                  <a:txBody>
                    <a:bodyPr/>
                    <a:lstStyle/>
                    <a:p>
                      <a:pPr algn="ctr" fontAlgn="ctr"/>
                      <a:r>
                        <a:rPr lang="en-IN" sz="1200" b="0" i="0" u="none" strike="noStrike">
                          <a:solidFill>
                            <a:srgbClr val="000000"/>
                          </a:solidFill>
                          <a:effectLst/>
                          <a:highlight>
                            <a:srgbClr val="83CCEB"/>
                          </a:highlight>
                          <a:latin typeface="Aptos Narrow" panose="020B0004020202020204" pitchFamily="34" charset="0"/>
                        </a:rPr>
                        <a:t>19.16</a:t>
                      </a:r>
                    </a:p>
                  </a:txBody>
                  <a:tcPr marL="137160" marR="137160" marT="137160" marB="137160" anchor="ctr">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83CCEB"/>
                    </a:solidFill>
                  </a:tcPr>
                </a:tc>
                <a:extLst>
                  <a:ext uri="{0D108BD9-81ED-4DB2-BD59-A6C34878D82A}">
                    <a16:rowId xmlns:a16="http://schemas.microsoft.com/office/drawing/2014/main" val="615470930"/>
                  </a:ext>
                </a:extLst>
              </a:tr>
              <a:tr h="383556">
                <a:tc>
                  <a:txBody>
                    <a:bodyPr/>
                    <a:lstStyle/>
                    <a:p>
                      <a:pPr algn="l" fontAlgn="b"/>
                      <a:r>
                        <a:rPr lang="en-IN" sz="1200" b="0" i="0" u="none" strike="noStrike">
                          <a:solidFill>
                            <a:srgbClr val="000000"/>
                          </a:solidFill>
                          <a:effectLst/>
                          <a:highlight>
                            <a:srgbClr val="C0E6F5"/>
                          </a:highlight>
                          <a:latin typeface="Aptos Narrow" panose="020B0004020202020204" pitchFamily="34" charset="0"/>
                        </a:rPr>
                        <a:t>Direction in Agreement</a:t>
                      </a:r>
                    </a:p>
                  </a:txBody>
                  <a:tcPr marL="137160" marR="137160" marT="137160" marB="137160" anchor="ctr">
                    <a:lnL>
                      <a:noFill/>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C0E6F5"/>
                    </a:solidFill>
                  </a:tcPr>
                </a:tc>
                <a:tc>
                  <a:txBody>
                    <a:bodyPr/>
                    <a:lstStyle/>
                    <a:p>
                      <a:pPr algn="ctr" fontAlgn="ctr"/>
                      <a:r>
                        <a:rPr lang="en-IN" sz="1200" b="0" i="0" u="none" strike="noStrike">
                          <a:solidFill>
                            <a:srgbClr val="000000"/>
                          </a:solidFill>
                          <a:effectLst/>
                          <a:highlight>
                            <a:srgbClr val="C0E6F5"/>
                          </a:highlight>
                          <a:latin typeface="Aptos Narrow" panose="020B0004020202020204" pitchFamily="34" charset="0"/>
                        </a:rPr>
                        <a:t>50.27%</a:t>
                      </a:r>
                    </a:p>
                  </a:txBody>
                  <a:tcPr marL="137160" marR="137160" marT="137160" marB="13716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C0E6F5"/>
                    </a:solidFill>
                  </a:tcPr>
                </a:tc>
                <a:tc>
                  <a:txBody>
                    <a:bodyPr/>
                    <a:lstStyle/>
                    <a:p>
                      <a:pPr algn="ctr" fontAlgn="ctr"/>
                      <a:r>
                        <a:rPr lang="en-IN" sz="1200" b="0" i="0" u="none" strike="noStrike">
                          <a:solidFill>
                            <a:srgbClr val="000000"/>
                          </a:solidFill>
                          <a:effectLst/>
                          <a:highlight>
                            <a:srgbClr val="C0E6F5"/>
                          </a:highlight>
                          <a:latin typeface="Aptos Narrow" panose="020B0004020202020204" pitchFamily="34" charset="0"/>
                        </a:rPr>
                        <a:t>52.34%</a:t>
                      </a:r>
                    </a:p>
                  </a:txBody>
                  <a:tcPr marL="137160" marR="137160" marT="137160" marB="13716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C0E6F5"/>
                    </a:solidFill>
                  </a:tcPr>
                </a:tc>
                <a:tc>
                  <a:txBody>
                    <a:bodyPr/>
                    <a:lstStyle/>
                    <a:p>
                      <a:pPr algn="ctr" fontAlgn="ctr"/>
                      <a:r>
                        <a:rPr lang="en-IN" sz="1200" b="0" i="0" u="none" strike="noStrike">
                          <a:solidFill>
                            <a:srgbClr val="000000"/>
                          </a:solidFill>
                          <a:effectLst/>
                          <a:highlight>
                            <a:srgbClr val="C0E6F5"/>
                          </a:highlight>
                          <a:latin typeface="Aptos Narrow" panose="020B0004020202020204" pitchFamily="34" charset="0"/>
                        </a:rPr>
                        <a:t>49.27%</a:t>
                      </a:r>
                    </a:p>
                  </a:txBody>
                  <a:tcPr marL="137160" marR="137160" marT="137160" marB="13716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C0E6F5"/>
                    </a:solidFill>
                  </a:tcPr>
                </a:tc>
                <a:tc>
                  <a:txBody>
                    <a:bodyPr/>
                    <a:lstStyle/>
                    <a:p>
                      <a:pPr algn="ctr" fontAlgn="ctr"/>
                      <a:r>
                        <a:rPr lang="en-IN" sz="1200" b="0" i="0" u="none" strike="noStrike">
                          <a:solidFill>
                            <a:srgbClr val="000000"/>
                          </a:solidFill>
                          <a:effectLst/>
                          <a:highlight>
                            <a:srgbClr val="C0E6F5"/>
                          </a:highlight>
                          <a:latin typeface="Aptos Narrow" panose="020B0004020202020204" pitchFamily="34" charset="0"/>
                        </a:rPr>
                        <a:t>51.36%</a:t>
                      </a:r>
                    </a:p>
                  </a:txBody>
                  <a:tcPr marL="137160" marR="137160" marT="137160" marB="13716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C0E6F5"/>
                    </a:solidFill>
                  </a:tcPr>
                </a:tc>
                <a:tc>
                  <a:txBody>
                    <a:bodyPr/>
                    <a:lstStyle/>
                    <a:p>
                      <a:pPr algn="ctr" fontAlgn="ctr"/>
                      <a:r>
                        <a:rPr lang="en-IN" sz="1200" b="0" i="0" u="none" strike="noStrike">
                          <a:solidFill>
                            <a:srgbClr val="000000"/>
                          </a:solidFill>
                          <a:effectLst/>
                          <a:highlight>
                            <a:srgbClr val="C0E6F5"/>
                          </a:highlight>
                          <a:latin typeface="Aptos Narrow" panose="020B0004020202020204" pitchFamily="34" charset="0"/>
                        </a:rPr>
                        <a:t>47.93%</a:t>
                      </a:r>
                    </a:p>
                  </a:txBody>
                  <a:tcPr marL="137160" marR="137160" marT="137160" marB="13716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C0E6F5"/>
                    </a:solidFill>
                  </a:tcPr>
                </a:tc>
                <a:tc>
                  <a:txBody>
                    <a:bodyPr/>
                    <a:lstStyle/>
                    <a:p>
                      <a:pPr algn="ctr" fontAlgn="ctr"/>
                      <a:r>
                        <a:rPr lang="en-IN" sz="1200" b="0" i="0" u="none" strike="noStrike">
                          <a:solidFill>
                            <a:srgbClr val="000000"/>
                          </a:solidFill>
                          <a:effectLst/>
                          <a:highlight>
                            <a:srgbClr val="C0E6F5"/>
                          </a:highlight>
                          <a:latin typeface="Aptos Narrow" panose="020B0004020202020204" pitchFamily="34" charset="0"/>
                        </a:rPr>
                        <a:t>49.85%</a:t>
                      </a:r>
                    </a:p>
                  </a:txBody>
                  <a:tcPr marL="137160" marR="137160" marT="137160" marB="13716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C0E6F5"/>
                    </a:solidFill>
                  </a:tcPr>
                </a:tc>
                <a:tc>
                  <a:txBody>
                    <a:bodyPr/>
                    <a:lstStyle/>
                    <a:p>
                      <a:pPr algn="ctr" fontAlgn="ctr"/>
                      <a:r>
                        <a:rPr lang="en-IN" sz="1200" b="0" i="0" u="none" strike="noStrike">
                          <a:solidFill>
                            <a:srgbClr val="000000"/>
                          </a:solidFill>
                          <a:effectLst/>
                          <a:highlight>
                            <a:srgbClr val="C0E6F5"/>
                          </a:highlight>
                          <a:latin typeface="Aptos Narrow" panose="020B0004020202020204" pitchFamily="34" charset="0"/>
                        </a:rPr>
                        <a:t>50.00%</a:t>
                      </a:r>
                    </a:p>
                  </a:txBody>
                  <a:tcPr marL="137160" marR="137160" marT="137160" marB="13716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C0E6F5"/>
                    </a:solidFill>
                  </a:tcPr>
                </a:tc>
                <a:tc>
                  <a:txBody>
                    <a:bodyPr/>
                    <a:lstStyle/>
                    <a:p>
                      <a:pPr algn="ctr" fontAlgn="ctr"/>
                      <a:r>
                        <a:rPr lang="en-IN" sz="1200" b="0" i="0" u="none" strike="noStrike">
                          <a:solidFill>
                            <a:srgbClr val="000000"/>
                          </a:solidFill>
                          <a:effectLst/>
                          <a:highlight>
                            <a:srgbClr val="C0E6F5"/>
                          </a:highlight>
                          <a:latin typeface="Aptos Narrow" panose="020B0004020202020204" pitchFamily="34" charset="0"/>
                        </a:rPr>
                        <a:t>51.24%</a:t>
                      </a:r>
                    </a:p>
                  </a:txBody>
                  <a:tcPr marL="137160" marR="137160" marT="137160" marB="13716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C0E6F5"/>
                    </a:solidFill>
                  </a:tcPr>
                </a:tc>
                <a:tc>
                  <a:txBody>
                    <a:bodyPr/>
                    <a:lstStyle/>
                    <a:p>
                      <a:pPr algn="ctr" fontAlgn="ctr"/>
                      <a:r>
                        <a:rPr lang="en-IN" sz="1200" b="0" i="0" u="none" strike="noStrike" dirty="0">
                          <a:solidFill>
                            <a:srgbClr val="000000"/>
                          </a:solidFill>
                          <a:effectLst/>
                          <a:highlight>
                            <a:srgbClr val="C0E6F5"/>
                          </a:highlight>
                          <a:latin typeface="Aptos Narrow" panose="020B0004020202020204" pitchFamily="34" charset="0"/>
                        </a:rPr>
                        <a:t>51.90%</a:t>
                      </a:r>
                    </a:p>
                  </a:txBody>
                  <a:tcPr marL="137160" marR="137160" marT="137160" marB="137160" anchor="ctr">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a:noFill/>
                    </a:lnB>
                    <a:solidFill>
                      <a:srgbClr val="C0E6F5"/>
                    </a:solidFill>
                  </a:tcPr>
                </a:tc>
                <a:extLst>
                  <a:ext uri="{0D108BD9-81ED-4DB2-BD59-A6C34878D82A}">
                    <a16:rowId xmlns:a16="http://schemas.microsoft.com/office/drawing/2014/main" val="2655536895"/>
                  </a:ext>
                </a:extLst>
              </a:tr>
            </a:tbl>
          </a:graphicData>
        </a:graphic>
      </p:graphicFrame>
    </p:spTree>
    <p:extLst>
      <p:ext uri="{BB962C8B-B14F-4D97-AF65-F5344CB8AC3E}">
        <p14:creationId xmlns:p14="http://schemas.microsoft.com/office/powerpoint/2010/main" val="30571127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76181" cy="1304599"/>
          </a:xfrm>
          <a:prstGeom prst="rect">
            <a:avLst/>
          </a:prstGeom>
        </p:spPr>
      </p:pic>
      <p:sp>
        <p:nvSpPr>
          <p:cNvPr id="3" name="Object 2"/>
          <p:cNvSpPr/>
          <p:nvPr/>
        </p:nvSpPr>
        <p:spPr>
          <a:xfrm>
            <a:off x="476131" y="422566"/>
            <a:ext cx="12188952" cy="507079"/>
          </a:xfrm>
          <a:prstGeom prst="rect">
            <a:avLst/>
          </a:prstGeom>
          <a:noFill/>
        </p:spPr>
        <p:txBody>
          <a:bodyPr wrap="square" lIns="0" tIns="0" rIns="0" bIns="0" rtlCol="0" anchor="t"/>
          <a:lstStyle/>
          <a:p>
            <a:pPr algn="l">
              <a:lnSpc>
                <a:spcPts val="3994"/>
              </a:lnSpc>
              <a:buNone/>
            </a:pPr>
            <a:r>
              <a:rPr lang="en-US" sz="3750" dirty="0">
                <a:solidFill>
                  <a:srgbClr val="181818">
                    <a:alpha val="80000"/>
                  </a:srgbClr>
                </a:solidFill>
                <a:latin typeface="Playfair Display" pitchFamily="34" charset="0"/>
              </a:rPr>
              <a:t>Next Steps</a:t>
            </a:r>
          </a:p>
        </p:txBody>
      </p:sp>
      <p:sp>
        <p:nvSpPr>
          <p:cNvPr id="5" name="Object 4"/>
          <p:cNvSpPr/>
          <p:nvPr/>
        </p:nvSpPr>
        <p:spPr>
          <a:xfrm>
            <a:off x="676656" y="1782813"/>
            <a:ext cx="11055210" cy="2917492"/>
          </a:xfrm>
          <a:prstGeom prst="rect">
            <a:avLst/>
          </a:prstGeom>
          <a:noFill/>
        </p:spPr>
        <p:txBody>
          <a:bodyPr wrap="square" lIns="0" tIns="0" rIns="0" bIns="0" rtlCol="0" anchor="t"/>
          <a:lstStyle/>
          <a:p>
            <a:pPr marL="242900" indent="-242900" algn="l">
              <a:lnSpc>
                <a:spcPts val="2423"/>
              </a:lnSpc>
              <a:buSzPct val="100000"/>
              <a:buChar char="•"/>
            </a:pPr>
            <a:r>
              <a:rPr lang="en-US" sz="1796" b="1" kern="0" spc="179" dirty="0">
                <a:latin typeface="Roboto" pitchFamily="34" charset="0"/>
                <a:ea typeface="Roboto" pitchFamily="34" charset="-122"/>
                <a:cs typeface="Roboto" pitchFamily="34" charset="-120"/>
              </a:rPr>
              <a:t>BEST MODEL SELECTION</a:t>
            </a:r>
          </a:p>
          <a:p>
            <a:pPr lvl="1" algn="l">
              <a:lnSpc>
                <a:spcPts val="2176"/>
              </a:lnSpc>
              <a:spcBef>
                <a:spcPts val="247"/>
              </a:spcBef>
              <a:buNone/>
            </a:pPr>
            <a:r>
              <a:rPr lang="en-IN" sz="1393" kern="0" spc="42" dirty="0">
                <a:latin typeface="Roboto" pitchFamily="34" charset="0"/>
                <a:ea typeface="Roboto" pitchFamily="34" charset="-122"/>
                <a:cs typeface="Roboto" pitchFamily="34" charset="-120"/>
              </a:rPr>
              <a:t>To achieve optimal results, we need to explore additional models. Evaluate the performance of the trained models on the validation set and select the one that demonstrates the best predictive accuracy and profitability for the algorithmic trading task. Ideally, the Root Mean Squared Error (RMSE) should be below 11. However, even if this benchmark is not achieved, the model should still accurately predict the direction at least 60% of the time.</a:t>
            </a:r>
          </a:p>
          <a:p>
            <a:pPr lvl="1" algn="l">
              <a:lnSpc>
                <a:spcPts val="2176"/>
              </a:lnSpc>
              <a:spcBef>
                <a:spcPts val="247"/>
              </a:spcBef>
              <a:buNone/>
            </a:pPr>
            <a:endParaRPr lang="en-IN" sz="1393" kern="0" spc="42" dirty="0">
              <a:latin typeface="Roboto" pitchFamily="34" charset="0"/>
              <a:ea typeface="Roboto" pitchFamily="34" charset="-122"/>
              <a:cs typeface="Roboto" pitchFamily="34" charset="-120"/>
            </a:endParaRPr>
          </a:p>
          <a:p>
            <a:pPr marL="285750" indent="-285750">
              <a:lnSpc>
                <a:spcPts val="2176"/>
              </a:lnSpc>
              <a:spcBef>
                <a:spcPts val="247"/>
              </a:spcBef>
              <a:buFont typeface="Arial" panose="020B0604020202020204" pitchFamily="34" charset="0"/>
              <a:buChar char="•"/>
            </a:pPr>
            <a:r>
              <a:rPr lang="en-US" sz="1796" b="1" kern="0" spc="179" dirty="0">
                <a:latin typeface="Roboto" pitchFamily="34" charset="0"/>
                <a:ea typeface="Roboto" pitchFamily="34" charset="-122"/>
                <a:cs typeface="Roboto" pitchFamily="34" charset="-120"/>
              </a:rPr>
              <a:t>DEPLOYMENT</a:t>
            </a:r>
          </a:p>
          <a:p>
            <a:pPr lvl="1" algn="l">
              <a:lnSpc>
                <a:spcPts val="2176"/>
              </a:lnSpc>
              <a:spcBef>
                <a:spcPts val="247"/>
              </a:spcBef>
              <a:buNone/>
            </a:pPr>
            <a:r>
              <a:rPr lang="en-US" sz="1393" kern="0" spc="42" dirty="0">
                <a:latin typeface="Roboto" pitchFamily="34" charset="0"/>
                <a:ea typeface="Roboto" pitchFamily="34" charset="-122"/>
                <a:cs typeface="Roboto" pitchFamily="34" charset="-120"/>
              </a:rPr>
              <a:t>Package the selected model and integrate it into a production-ready system for live trading, ensuring seamless deployment and monitoring.</a:t>
            </a:r>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Object 3" descr="preencoded.png"/>
          <p:cNvPicPr>
            <a:picLocks noChangeAspect="1"/>
          </p:cNvPicPr>
          <p:nvPr/>
        </p:nvPicPr>
        <p:blipFill rotWithShape="1">
          <a:blip r:embed="rId3"/>
          <a:srcRect t="2140" b="22860"/>
          <a:stretch/>
        </p:blipFill>
        <p:spPr>
          <a:xfrm>
            <a:off x="-3047" y="10"/>
            <a:ext cx="12191999" cy="6857990"/>
          </a:xfrm>
          <a:prstGeom prst="rect">
            <a:avLst/>
          </a:prstGeom>
        </p:spPr>
      </p:pic>
      <p:sp>
        <p:nvSpPr>
          <p:cNvPr id="35" name="Rectangle 34">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bject 1">
            <a:extLst>
              <a:ext uri="{FF2B5EF4-FFF2-40B4-BE49-F238E27FC236}">
                <a16:creationId xmlns:a16="http://schemas.microsoft.com/office/drawing/2014/main" id="{A13F1EC1-6491-2A41-B4EB-F132E9262221}"/>
              </a:ext>
            </a:extLst>
          </p:cNvPr>
          <p:cNvSpPr/>
          <p:nvPr/>
        </p:nvSpPr>
        <p:spPr>
          <a:xfrm>
            <a:off x="1097280" y="325550"/>
            <a:ext cx="10058400" cy="3574778"/>
          </a:xfrm>
          <a:prstGeom prst="rect">
            <a:avLst/>
          </a:prstGeom>
          <a:effectLst>
            <a:outerShdw blurRad="50800" dist="38100" dir="2700000" algn="tl" rotWithShape="0">
              <a:prstClr val="black">
                <a:alpha val="40000"/>
              </a:prstClr>
            </a:outerShdw>
          </a:effectLst>
        </p:spPr>
        <p:txBody>
          <a:bodyPr vert="horz" lIns="91440" tIns="45720" rIns="91440" bIns="45720" rtlCol="0" anchor="b">
            <a:normAutofit/>
          </a:bodyPr>
          <a:lstStyle/>
          <a:p>
            <a:pPr algn="ctr">
              <a:lnSpc>
                <a:spcPct val="90000"/>
              </a:lnSpc>
              <a:spcBef>
                <a:spcPct val="0"/>
              </a:spcBef>
              <a:spcAft>
                <a:spcPts val="600"/>
              </a:spcAft>
            </a:pPr>
            <a:r>
              <a:rPr lang="en-US" sz="5200" b="1">
                <a:solidFill>
                  <a:srgbClr val="FFFFFF"/>
                </a:solidFill>
                <a:latin typeface="+mj-lt"/>
                <a:ea typeface="+mj-ea"/>
                <a:cs typeface="+mj-cs"/>
              </a:rPr>
              <a:t>Thank You</a:t>
            </a:r>
            <a:endParaRPr lang="en-US" sz="5200">
              <a:solidFill>
                <a:srgbClr val="FFFFFF"/>
              </a:solidFill>
              <a:latin typeface="+mj-lt"/>
              <a:ea typeface="+mj-ea"/>
              <a:cs typeface="+mj-cs"/>
            </a:endParaRPr>
          </a:p>
        </p:txBody>
      </p:sp>
    </p:spTree>
    <p:extLst>
      <p:ext uri="{BB962C8B-B14F-4D97-AF65-F5344CB8AC3E}">
        <p14:creationId xmlns:p14="http://schemas.microsoft.com/office/powerpoint/2010/main" val="10566311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0" y="0"/>
            <a:ext cx="76181" cy="1304599"/>
          </a:xfrm>
          <a:prstGeom prst="rect">
            <a:avLst/>
          </a:prstGeom>
        </p:spPr>
      </p:pic>
      <p:sp>
        <p:nvSpPr>
          <p:cNvPr id="3" name="Object 2"/>
          <p:cNvSpPr/>
          <p:nvPr/>
        </p:nvSpPr>
        <p:spPr>
          <a:xfrm>
            <a:off x="476131" y="422566"/>
            <a:ext cx="12188952" cy="507079"/>
          </a:xfrm>
          <a:prstGeom prst="rect">
            <a:avLst/>
          </a:prstGeom>
          <a:noFill/>
        </p:spPr>
        <p:txBody>
          <a:bodyPr wrap="square" lIns="0" tIns="0" rIns="0" bIns="0" rtlCol="0" anchor="t"/>
          <a:lstStyle/>
          <a:p>
            <a:pPr algn="l">
              <a:lnSpc>
                <a:spcPts val="3994"/>
              </a:lnSpc>
              <a:buNone/>
            </a:pPr>
            <a:r>
              <a:rPr lang="en-US" sz="3750" dirty="0">
                <a:solidFill>
                  <a:srgbClr val="181818">
                    <a:alpha val="80000"/>
                  </a:srgbClr>
                </a:solidFill>
                <a:latin typeface="Playfair Display" pitchFamily="34" charset="0"/>
                <a:ea typeface="Playfair Display" pitchFamily="34" charset="-122"/>
                <a:cs typeface="Playfair Display" pitchFamily="34" charset="-120"/>
              </a:rPr>
              <a:t>Accomplishments</a:t>
            </a:r>
            <a:endParaRPr lang="en-US" dirty="0"/>
          </a:p>
        </p:txBody>
      </p:sp>
      <p:pic>
        <p:nvPicPr>
          <p:cNvPr id="4" name="Object 3" descr="preencoded.png"/>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206692" y="1999672"/>
            <a:ext cx="504699" cy="418995"/>
          </a:xfrm>
          <a:prstGeom prst="rect">
            <a:avLst/>
          </a:prstGeom>
        </p:spPr>
      </p:pic>
      <p:sp>
        <p:nvSpPr>
          <p:cNvPr id="5" name="Object 4"/>
          <p:cNvSpPr/>
          <p:nvPr/>
        </p:nvSpPr>
        <p:spPr>
          <a:xfrm>
            <a:off x="1999750" y="1789211"/>
            <a:ext cx="4242327" cy="215747"/>
          </a:xfrm>
          <a:prstGeom prst="rect">
            <a:avLst/>
          </a:prstGeom>
          <a:noFill/>
        </p:spPr>
        <p:txBody>
          <a:bodyPr wrap="square" lIns="0" tIns="0" rIns="0" bIns="0" rtlCol="0" anchor="t"/>
          <a:lstStyle/>
          <a:p>
            <a:pPr algn="l">
              <a:lnSpc>
                <a:spcPts val="1700"/>
              </a:lnSpc>
              <a:buNone/>
            </a:pPr>
            <a:r>
              <a:rPr lang="en-US" sz="1260" b="1" kern="0" spc="126" dirty="0">
                <a:solidFill>
                  <a:srgbClr val="181818">
                    <a:alpha val="80000"/>
                  </a:srgbClr>
                </a:solidFill>
                <a:latin typeface="Roboto" pitchFamily="34" charset="0"/>
                <a:ea typeface="Roboto" pitchFamily="34" charset="-122"/>
                <a:cs typeface="Roboto" pitchFamily="34" charset="-120"/>
              </a:rPr>
              <a:t>COMPLETED DATA COLLECTION</a:t>
            </a:r>
            <a:endParaRPr lang="en-US" dirty="0"/>
          </a:p>
        </p:txBody>
      </p:sp>
      <p:sp>
        <p:nvSpPr>
          <p:cNvPr id="6" name="Object 5"/>
          <p:cNvSpPr/>
          <p:nvPr/>
        </p:nvSpPr>
        <p:spPr>
          <a:xfrm>
            <a:off x="1999750" y="2075336"/>
            <a:ext cx="4242327" cy="1011183"/>
          </a:xfrm>
          <a:prstGeom prst="rect">
            <a:avLst/>
          </a:prstGeom>
          <a:noFill/>
        </p:spPr>
        <p:txBody>
          <a:bodyPr wrap="square" lIns="0" tIns="0" rIns="0" bIns="0" rtlCol="0" anchor="t"/>
          <a:lstStyle/>
          <a:p>
            <a:pPr algn="l">
              <a:lnSpc>
                <a:spcPts val="1991"/>
              </a:lnSpc>
              <a:spcBef>
                <a:spcPts val="543"/>
              </a:spcBef>
              <a:buNone/>
            </a:pPr>
            <a:r>
              <a:rPr lang="en-US" sz="1275" kern="0" spc="38" dirty="0">
                <a:solidFill>
                  <a:srgbClr val="181818">
                    <a:alpha val="80000"/>
                  </a:srgbClr>
                </a:solidFill>
                <a:latin typeface="Roboto" pitchFamily="34" charset="0"/>
                <a:ea typeface="Roboto" pitchFamily="34" charset="-122"/>
                <a:cs typeface="Roboto" pitchFamily="34" charset="-120"/>
              </a:rPr>
              <a:t>Gathered a comprehensive dataset of historical stock prices, trading volumes, and relevant market indicators to provide a solid foundation for the analysis.</a:t>
            </a:r>
            <a:endParaRPr lang="en-US" dirty="0"/>
          </a:p>
        </p:txBody>
      </p:sp>
      <p:pic>
        <p:nvPicPr>
          <p:cNvPr id="7" name="Object 6" descr="preencoded.png"/>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262489" y="3690088"/>
            <a:ext cx="380905" cy="323769"/>
          </a:xfrm>
          <a:prstGeom prst="rect">
            <a:avLst/>
          </a:prstGeom>
        </p:spPr>
      </p:pic>
      <p:sp>
        <p:nvSpPr>
          <p:cNvPr id="8" name="Object 7"/>
          <p:cNvSpPr/>
          <p:nvPr/>
        </p:nvSpPr>
        <p:spPr>
          <a:xfrm>
            <a:off x="1999750" y="3446146"/>
            <a:ext cx="4242327" cy="215747"/>
          </a:xfrm>
          <a:prstGeom prst="rect">
            <a:avLst/>
          </a:prstGeom>
          <a:noFill/>
        </p:spPr>
        <p:txBody>
          <a:bodyPr wrap="square" lIns="0" tIns="0" rIns="0" bIns="0" rtlCol="0" anchor="t"/>
          <a:lstStyle/>
          <a:p>
            <a:pPr algn="l">
              <a:lnSpc>
                <a:spcPts val="1700"/>
              </a:lnSpc>
              <a:buNone/>
            </a:pPr>
            <a:r>
              <a:rPr lang="en-US" sz="1260" b="1" kern="0" spc="126" dirty="0">
                <a:solidFill>
                  <a:srgbClr val="181818">
                    <a:alpha val="80000"/>
                  </a:srgbClr>
                </a:solidFill>
                <a:latin typeface="Roboto" pitchFamily="34" charset="0"/>
                <a:ea typeface="Roboto" pitchFamily="34" charset="-122"/>
                <a:cs typeface="Roboto" pitchFamily="34" charset="-120"/>
              </a:rPr>
              <a:t>EXPLORATORY DATA ANALYSIS</a:t>
            </a:r>
            <a:endParaRPr lang="en-US" dirty="0"/>
          </a:p>
        </p:txBody>
      </p:sp>
      <p:sp>
        <p:nvSpPr>
          <p:cNvPr id="9" name="Object 8"/>
          <p:cNvSpPr/>
          <p:nvPr/>
        </p:nvSpPr>
        <p:spPr>
          <a:xfrm>
            <a:off x="1999750" y="3732271"/>
            <a:ext cx="4242327" cy="1011183"/>
          </a:xfrm>
          <a:prstGeom prst="rect">
            <a:avLst/>
          </a:prstGeom>
          <a:noFill/>
        </p:spPr>
        <p:txBody>
          <a:bodyPr wrap="square" lIns="0" tIns="0" rIns="0" bIns="0" rtlCol="0" anchor="t"/>
          <a:lstStyle/>
          <a:p>
            <a:pPr algn="l">
              <a:lnSpc>
                <a:spcPts val="1991"/>
              </a:lnSpc>
              <a:spcBef>
                <a:spcPts val="543"/>
              </a:spcBef>
              <a:buNone/>
            </a:pPr>
            <a:r>
              <a:rPr lang="en-US" sz="1275" kern="0" spc="38" dirty="0">
                <a:solidFill>
                  <a:srgbClr val="181818">
                    <a:alpha val="80000"/>
                  </a:srgbClr>
                </a:solidFill>
                <a:latin typeface="Roboto" pitchFamily="34" charset="0"/>
                <a:ea typeface="Roboto" pitchFamily="34" charset="-122"/>
                <a:cs typeface="Roboto" pitchFamily="34" charset="-120"/>
              </a:rPr>
              <a:t>Performed extensive exploratory data analysis, identifying patterns, trends, and potential insights that will inform the subsequent model development.</a:t>
            </a:r>
            <a:endParaRPr lang="en-US" dirty="0"/>
          </a:p>
        </p:txBody>
      </p:sp>
      <p:pic>
        <p:nvPicPr>
          <p:cNvPr id="10" name="Object 9" descr="preencoded.png"/>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488770" y="1938299"/>
            <a:ext cx="409473" cy="504699"/>
          </a:xfrm>
          <a:prstGeom prst="rect">
            <a:avLst/>
          </a:prstGeom>
        </p:spPr>
      </p:pic>
      <p:sp>
        <p:nvSpPr>
          <p:cNvPr id="11" name="Object 10"/>
          <p:cNvSpPr/>
          <p:nvPr/>
        </p:nvSpPr>
        <p:spPr>
          <a:xfrm>
            <a:off x="7237190" y="1789211"/>
            <a:ext cx="4242327" cy="215747"/>
          </a:xfrm>
          <a:prstGeom prst="rect">
            <a:avLst/>
          </a:prstGeom>
          <a:noFill/>
        </p:spPr>
        <p:txBody>
          <a:bodyPr wrap="square" lIns="0" tIns="0" rIns="0" bIns="0" rtlCol="0" anchor="t"/>
          <a:lstStyle/>
          <a:p>
            <a:pPr algn="l">
              <a:lnSpc>
                <a:spcPts val="1700"/>
              </a:lnSpc>
              <a:buNone/>
            </a:pPr>
            <a:r>
              <a:rPr lang="en-US" sz="1260" b="1" kern="0" spc="126" dirty="0">
                <a:solidFill>
                  <a:srgbClr val="181818">
                    <a:alpha val="80000"/>
                  </a:srgbClr>
                </a:solidFill>
                <a:latin typeface="Roboto" pitchFamily="34" charset="0"/>
                <a:ea typeface="Roboto" pitchFamily="34" charset="-122"/>
                <a:cs typeface="Roboto" pitchFamily="34" charset="-120"/>
              </a:rPr>
              <a:t>FEATURE ENGINEERING</a:t>
            </a:r>
            <a:endParaRPr lang="en-US" dirty="0"/>
          </a:p>
        </p:txBody>
      </p:sp>
      <p:sp>
        <p:nvSpPr>
          <p:cNvPr id="12" name="Object 11"/>
          <p:cNvSpPr/>
          <p:nvPr/>
        </p:nvSpPr>
        <p:spPr>
          <a:xfrm>
            <a:off x="7237190" y="2075336"/>
            <a:ext cx="4242327" cy="1011183"/>
          </a:xfrm>
          <a:prstGeom prst="rect">
            <a:avLst/>
          </a:prstGeom>
          <a:noFill/>
        </p:spPr>
        <p:txBody>
          <a:bodyPr wrap="square" lIns="0" tIns="0" rIns="0" bIns="0" rtlCol="0" anchor="t"/>
          <a:lstStyle/>
          <a:p>
            <a:pPr algn="l">
              <a:lnSpc>
                <a:spcPts val="1991"/>
              </a:lnSpc>
              <a:spcBef>
                <a:spcPts val="543"/>
              </a:spcBef>
              <a:buNone/>
            </a:pPr>
            <a:r>
              <a:rPr lang="en-US" sz="1275" kern="0" spc="38" dirty="0">
                <a:solidFill>
                  <a:srgbClr val="181818">
                    <a:alpha val="80000"/>
                  </a:srgbClr>
                </a:solidFill>
                <a:latin typeface="Roboto" pitchFamily="34" charset="0"/>
                <a:ea typeface="Roboto" pitchFamily="34" charset="-122"/>
                <a:cs typeface="Roboto" pitchFamily="34" charset="-120"/>
              </a:rPr>
              <a:t>Engineered a diverse set of features, including technical indicators, market sentiment, and macroeconomic factors, to capture the complexity of the financial markets.</a:t>
            </a:r>
            <a:endParaRPr lang="en-US" dirty="0"/>
          </a:p>
        </p:txBody>
      </p:sp>
      <p:pic>
        <p:nvPicPr>
          <p:cNvPr id="13" name="Object 12" descr="preencoded.png"/>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472031" y="3690088"/>
            <a:ext cx="428518" cy="323769"/>
          </a:xfrm>
          <a:prstGeom prst="rect">
            <a:avLst/>
          </a:prstGeom>
        </p:spPr>
      </p:pic>
      <p:sp>
        <p:nvSpPr>
          <p:cNvPr id="14" name="Object 13"/>
          <p:cNvSpPr/>
          <p:nvPr/>
        </p:nvSpPr>
        <p:spPr>
          <a:xfrm>
            <a:off x="7237190" y="3446146"/>
            <a:ext cx="4242327" cy="215747"/>
          </a:xfrm>
          <a:prstGeom prst="rect">
            <a:avLst/>
          </a:prstGeom>
          <a:noFill/>
        </p:spPr>
        <p:txBody>
          <a:bodyPr wrap="square" lIns="0" tIns="0" rIns="0" bIns="0" rtlCol="0" anchor="t"/>
          <a:lstStyle/>
          <a:p>
            <a:pPr algn="l">
              <a:lnSpc>
                <a:spcPts val="1700"/>
              </a:lnSpc>
              <a:buNone/>
            </a:pPr>
            <a:r>
              <a:rPr lang="en-US" sz="1260" b="1" kern="0" spc="126" dirty="0">
                <a:solidFill>
                  <a:srgbClr val="181818">
                    <a:alpha val="80000"/>
                  </a:srgbClr>
                </a:solidFill>
                <a:latin typeface="Roboto" pitchFamily="34" charset="0"/>
                <a:ea typeface="Roboto" pitchFamily="34" charset="-122"/>
                <a:cs typeface="Roboto" pitchFamily="34" charset="-120"/>
              </a:rPr>
              <a:t>MIGRATION TO AWS</a:t>
            </a:r>
            <a:endParaRPr lang="en-US" dirty="0"/>
          </a:p>
        </p:txBody>
      </p:sp>
      <p:sp>
        <p:nvSpPr>
          <p:cNvPr id="15" name="Object 14"/>
          <p:cNvSpPr/>
          <p:nvPr/>
        </p:nvSpPr>
        <p:spPr>
          <a:xfrm>
            <a:off x="7237190" y="3732271"/>
            <a:ext cx="4242327" cy="758387"/>
          </a:xfrm>
          <a:prstGeom prst="rect">
            <a:avLst/>
          </a:prstGeom>
          <a:noFill/>
        </p:spPr>
        <p:txBody>
          <a:bodyPr wrap="square" lIns="0" tIns="0" rIns="0" bIns="0" rtlCol="0" anchor="t"/>
          <a:lstStyle/>
          <a:p>
            <a:pPr>
              <a:spcBef>
                <a:spcPts val="543"/>
              </a:spcBef>
            </a:pPr>
            <a:r>
              <a:rPr lang="en-US" sz="1275" kern="0" spc="38" dirty="0">
                <a:solidFill>
                  <a:srgbClr val="181818">
                    <a:alpha val="80000"/>
                  </a:srgbClr>
                </a:solidFill>
                <a:latin typeface="Roboto" pitchFamily="34" charset="0"/>
                <a:ea typeface="Roboto" pitchFamily="34" charset="-122"/>
                <a:cs typeface="Roboto" pitchFamily="34" charset="-120"/>
              </a:rPr>
              <a:t>To prevent future disruptions, starting from 8-Jul-24, we have migrated our data collection process to Sagemaker Studio on AWS.</a:t>
            </a:r>
          </a:p>
        </p:txBody>
      </p:sp>
      <p:sp>
        <p:nvSpPr>
          <p:cNvPr id="16" name="Object 15"/>
          <p:cNvSpPr/>
          <p:nvPr/>
        </p:nvSpPr>
        <p:spPr>
          <a:xfrm>
            <a:off x="0" y="5408847"/>
            <a:ext cx="12188952" cy="1447438"/>
          </a:xfrm>
          <a:prstGeom prst="rect">
            <a:avLst/>
          </a:prstGeom>
          <a:solidFill>
            <a:srgbClr val="9AD2CB"/>
          </a:solidFill>
        </p:spPr>
        <p:txBody>
          <a:bodyPr/>
          <a:lstStyle/>
          <a:p>
            <a:endParaRPr lang="en-IN"/>
          </a:p>
        </p:txBody>
      </p:sp>
      <p:sp>
        <p:nvSpPr>
          <p:cNvPr id="17" name="Object 16"/>
          <p:cNvSpPr/>
          <p:nvPr/>
        </p:nvSpPr>
        <p:spPr>
          <a:xfrm>
            <a:off x="365760" y="5728897"/>
            <a:ext cx="11457432" cy="809274"/>
          </a:xfrm>
          <a:prstGeom prst="rect">
            <a:avLst/>
          </a:prstGeom>
          <a:noFill/>
        </p:spPr>
        <p:txBody>
          <a:bodyPr wrap="square" lIns="0" tIns="0" rIns="0" bIns="0" rtlCol="0" anchor="t"/>
          <a:lstStyle/>
          <a:p>
            <a:pPr algn="ctr">
              <a:lnSpc>
                <a:spcPts val="2125"/>
              </a:lnSpc>
              <a:buNone/>
            </a:pPr>
            <a:r>
              <a:rPr lang="en-US" sz="1575" b="1" kern="0" spc="158" dirty="0">
                <a:latin typeface="Roboto" pitchFamily="34" charset="0"/>
                <a:ea typeface="Roboto" pitchFamily="34" charset="-122"/>
                <a:cs typeface="Roboto" pitchFamily="34" charset="-120"/>
              </a:rPr>
              <a:t>THE SUCCESSFUL COMPLETION OF THE DATA COLLECTION AND EXPLORATORY DATA ANALYSIS PHASES LAYS A STRONG FOUNDATION FOR THE NEXT STEPS IN THE ALGORITHMIC TRADING PROJECT, SETTING THE STAGE FOR THE DEVELOPMENT AND OPTIMIZATION OF THE DEEP LEARNING MODEL.</a:t>
            </a:r>
            <a:endParaRPr lang="en-US" dirty="0"/>
          </a:p>
        </p:txBody>
      </p:sp>
    </p:spTree>
  </p:cSld>
  <p:clrMapOvr>
    <a:overrideClrMapping bg1="lt1" tx1="dk1" bg2="lt2" tx2="dk2" accent1="accent1" accent2="accent2" accent3="accent3" accent4="accent4" accent5="accent5" accent6="accent6" hlink="hlink" folHlink="folHlink"/>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themeOverride>
</file>

<file path=docProps/app.xml><?xml version="1.0" encoding="utf-8"?>
<Properties xmlns="http://schemas.openxmlformats.org/officeDocument/2006/extended-properties" xmlns:vt="http://schemas.openxmlformats.org/officeDocument/2006/docPropsVTypes">
  <Template/>
  <TotalTime>259</TotalTime>
  <Words>480</Words>
  <Application>Microsoft Office PowerPoint</Application>
  <PresentationFormat>Widescreen</PresentationFormat>
  <Paragraphs>85</Paragraphs>
  <Slides>7</Slides>
  <Notes>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vt:i4>
      </vt:variant>
    </vt:vector>
  </HeadingPairs>
  <TitlesOfParts>
    <vt:vector size="14" baseType="lpstr">
      <vt:lpstr>Aptos</vt:lpstr>
      <vt:lpstr>Aptos Display</vt:lpstr>
      <vt:lpstr>Aptos Narrow</vt:lpstr>
      <vt:lpstr>Arial</vt:lpstr>
      <vt:lpstr>Playfair Display</vt:lpstr>
      <vt:lpstr>Roboto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Ritesh Kumar</dc:creator>
  <cp:lastModifiedBy>Ritesh Kumar</cp:lastModifiedBy>
  <cp:revision>7</cp:revision>
  <dcterms:created xsi:type="dcterms:W3CDTF">2024-07-09T05:40:19Z</dcterms:created>
  <dcterms:modified xsi:type="dcterms:W3CDTF">2024-09-02T16:36:40Z</dcterms:modified>
</cp:coreProperties>
</file>